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2192000" cy="6858000"/>
  <p:notesSz cx="6858000" cy="9144000"/>
  <p:embeddedFontLst>
    <p:embeddedFont>
      <p:font typeface="Open Sans" panose="020B0606030504020204" pitchFamily="34" charset="0"/>
      <p:regular r:id="rId61"/>
      <p:bold r:id="rId62"/>
      <p:italic r:id="rId63"/>
      <p:boldItalic r:id="rId64"/>
    </p:embeddedFont>
    <p:embeddedFont>
      <p:font typeface="Playfair Display" pitchFamily="2" charset="77"/>
      <p:regular r:id="rId65"/>
      <p:bold r:id="rId66"/>
      <p:italic r:id="rId67"/>
      <p:boldItalic r:id="rId68"/>
    </p:embeddedFont>
    <p:embeddedFont>
      <p:font typeface="Roboto Mono" pitchFamily="49"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iKuI4p19w1N4+Payn/Rjnl5w0Nl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BB1918-90EF-4839-8C4E-F1C95A2DE31D}">
  <a:tblStyle styleId="{50BB1918-90EF-4839-8C4E-F1C95A2DE3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1"/>
  </p:normalViewPr>
  <p:slideViewPr>
    <p:cSldViewPr snapToGrid="0">
      <p:cViewPr varScale="1">
        <p:scale>
          <a:sx n="105" d="100"/>
          <a:sy n="105" d="100"/>
        </p:scale>
        <p:origin x="74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3794514c31_0_1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33794514c31_0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3794514c31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3794514c31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3794514c31_0_2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33794514c31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794514c31_0_2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33794514c31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3794514c31_0_3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33794514c31_0_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3794514c31_0_3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33794514c31_0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3794514c31_0_3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33794514c31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3794514c31_0_3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33794514c31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3794514c31_0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33794514c31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3794514c31_0_3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33794514c31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3794514c31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33794514c31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3794514c31_0_3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33794514c31_0_3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3794514c31_0_4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33794514c31_0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3794514c31_0_4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33794514c31_0_4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3794514c31_0_4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g33794514c31_0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3794514c31_0_4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g33794514c31_0_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3794514c31_0_6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33794514c31_0_6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3794514c31_0_5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g33794514c31_0_5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3794514c31_0_6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g33794514c31_0_6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3794514c31_0_6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33794514c31_0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3794514c31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33794514c31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3794514c31_0_6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33794514c31_0_6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3794514c31_0_7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g33794514c31_0_7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3794514c31_0_7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33794514c31_0_7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3794514c31_0_7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33794514c31_0_7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33794514c31_0_6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g33794514c31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3794514c31_0_7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33794514c31_0_7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3794514c31_0_8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33794514c31_0_8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33794514c31_0_8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g33794514c31_0_8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3794514c31_0_8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33794514c31_0_8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37eb7db8a0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g337eb7db8a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3794514c31_0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33794514c31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337eb7db8a0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g337eb7db8a0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37eb7db8a0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337eb7db8a0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37eb7db8a0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g337eb7db8a0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37eb7db8a0_0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337eb7db8a0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37eb7db8a0_0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337eb7db8a0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33794514c31_0_5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33794514c31_0_5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37eb7db8a0_0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g337eb7db8a0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37eb7db8a0_0_2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g337eb7db8a0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37eb7db8a0_0_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g337eb7db8a0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37eb7db8a0_0_3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g337eb7db8a0_0_3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3794514c3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33794514c3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337eb7db8a0_0_3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g337eb7db8a0_0_3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37eb7db8a0_0_3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g337eb7db8a0_0_3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337eb7db8a0_0_3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g337eb7db8a0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37eb7db8a0_0_4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g337eb7db8a0_0_4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337eb7db8a0_0_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g337eb7db8a0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337eb7db8a0_0_4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g337eb7db8a0_0_4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337eb7db8a0_0_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g337eb7db8a0_0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337eb7db8a0_0_1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9" name="Google Shape;909;g337eb7db8a0_0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7" name="Google Shape;91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3794514c31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3794514c31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3794514c31_0_5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33794514c31_0_5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3794514c31_0_1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33794514c31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3794514c31_0_2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33794514c31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Title 02">
  <p:cSld name="4_Title 02">
    <p:bg>
      <p:bgPr>
        <a:solidFill>
          <a:schemeClr val="lt1"/>
        </a:solidFill>
        <a:effectLst/>
      </p:bgPr>
    </p:bg>
    <p:spTree>
      <p:nvGrpSpPr>
        <p:cNvPr id="1" name="Shape 17"/>
        <p:cNvGrpSpPr/>
        <p:nvPr/>
      </p:nvGrpSpPr>
      <p:grpSpPr>
        <a:xfrm>
          <a:off x="0" y="0"/>
          <a:ext cx="0" cy="0"/>
          <a:chOff x="0" y="0"/>
          <a:chExt cx="0" cy="0"/>
        </a:xfrm>
      </p:grpSpPr>
      <p:sp>
        <p:nvSpPr>
          <p:cNvPr id="18" name="Google Shape;18;p15"/>
          <p:cNvSpPr/>
          <p:nvPr/>
        </p:nvSpPr>
        <p:spPr>
          <a:xfrm>
            <a:off x="0" y="5886794"/>
            <a:ext cx="12192000" cy="246221"/>
          </a:xfrm>
          <a:prstGeom prst="rect">
            <a:avLst/>
          </a:prstGeom>
          <a:solidFill>
            <a:srgbClr val="C0142A"/>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19" name="Google Shape;19;p15"/>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ó Título" type="titleOnly">
  <p:cSld name="TITLE_ONLY">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63"/>
        <p:cNvGrpSpPr/>
        <p:nvPr/>
      </p:nvGrpSpPr>
      <p:grpSpPr>
        <a:xfrm>
          <a:off x="0" y="0"/>
          <a:ext cx="0" cy="0"/>
          <a:chOff x="0" y="0"/>
          <a:chExt cx="0" cy="0"/>
        </a:xfrm>
      </p:grpSpPr>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fair Dis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70"/>
        <p:cNvGrpSpPr/>
        <p:nvPr/>
      </p:nvGrpSpPr>
      <p:grpSpPr>
        <a:xfrm>
          <a:off x="0" y="0"/>
          <a:ext cx="0" cy="0"/>
          <a:chOff x="0" y="0"/>
          <a:chExt cx="0" cy="0"/>
        </a:xfrm>
      </p:grpSpPr>
      <p:sp>
        <p:nvSpPr>
          <p:cNvPr id="71" name="Google Shape;71;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fair Dis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a:spLocks noGrp="1"/>
          </p:cNvSpPr>
          <p:nvPr>
            <p:ph type="pic" idx="2"/>
          </p:nvPr>
        </p:nvSpPr>
        <p:spPr>
          <a:xfrm>
            <a:off x="5183188" y="987425"/>
            <a:ext cx="6172200" cy="4873625"/>
          </a:xfrm>
          <a:prstGeom prst="rect">
            <a:avLst/>
          </a:prstGeom>
          <a:noFill/>
          <a:ln>
            <a:noFill/>
          </a:ln>
        </p:spPr>
      </p:sp>
      <p:sp>
        <p:nvSpPr>
          <p:cNvPr id="73" name="Google Shape;73;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5"/>
        <p:cNvGrpSpPr/>
        <p:nvPr/>
      </p:nvGrpSpPr>
      <p:grpSpPr>
        <a:xfrm>
          <a:off x="0" y="0"/>
          <a:ext cx="0" cy="0"/>
          <a:chOff x="0" y="0"/>
          <a:chExt cx="0" cy="0"/>
        </a:xfrm>
      </p:grpSpPr>
      <p:sp>
        <p:nvSpPr>
          <p:cNvPr id="76" name="Google Shape;76;p27"/>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body" idx="1"/>
          </p:nvPr>
        </p:nvSpPr>
        <p:spPr>
          <a:xfrm rot="5400000">
            <a:off x="4155866" y="-1492041"/>
            <a:ext cx="388026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e Texto" type="vertTitleAndTx">
  <p:cSld name="VERTICAL_TITLE_AND_VERTICAL_TEXT">
    <p:spTree>
      <p:nvGrpSpPr>
        <p:cNvPr id="1" name="Shape 79"/>
        <p:cNvGrpSpPr/>
        <p:nvPr/>
      </p:nvGrpSpPr>
      <p:grpSpPr>
        <a:xfrm>
          <a:off x="0" y="0"/>
          <a:ext cx="0" cy="0"/>
          <a:chOff x="0" y="0"/>
          <a:chExt cx="0" cy="0"/>
        </a:xfrm>
      </p:grpSpPr>
      <p:sp>
        <p:nvSpPr>
          <p:cNvPr id="80" name="Google Shape;80;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o de Título" type="title">
  <p:cSld name="TITLE">
    <p:spTree>
      <p:nvGrpSpPr>
        <p:cNvPr id="1" name="Shape 20"/>
        <p:cNvGrpSpPr/>
        <p:nvPr/>
      </p:nvGrpSpPr>
      <p:grpSpPr>
        <a:xfrm>
          <a:off x="0" y="0"/>
          <a:ext cx="0" cy="0"/>
          <a:chOff x="0" y="0"/>
          <a:chExt cx="0" cy="0"/>
        </a:xfrm>
      </p:grpSpPr>
      <p:sp>
        <p:nvSpPr>
          <p:cNvPr id="21" name="Google Shape;21;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fair Dis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43"/>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3"/>
          <p:cNvSpPr txBox="1">
            <a:spLocks noGrp="1"/>
          </p:cNvSpPr>
          <p:nvPr>
            <p:ph type="body" idx="1"/>
          </p:nvPr>
        </p:nvSpPr>
        <p:spPr>
          <a:xfrm>
            <a:off x="838200" y="1825625"/>
            <a:ext cx="10515600" cy="388026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 name="Google Shape;27;p4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 name="Google Shape;2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 name="Google Shape;2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SzPts val="1400"/>
              <a:buNone/>
              <a:defRPr/>
            </a:lvl1pPr>
            <a:lvl2pPr marL="0" marR="0" lvl="1" indent="0" algn="r">
              <a:lnSpc>
                <a:spcPct val="100000"/>
              </a:lnSpc>
              <a:spcBef>
                <a:spcPts val="0"/>
              </a:spcBef>
              <a:spcAft>
                <a:spcPts val="0"/>
              </a:spcAft>
              <a:buSzPts val="1400"/>
              <a:buNone/>
              <a:defRPr/>
            </a:lvl2pPr>
            <a:lvl3pPr marL="0" marR="0" lvl="2" indent="0" algn="r">
              <a:lnSpc>
                <a:spcPct val="100000"/>
              </a:lnSpc>
              <a:spcBef>
                <a:spcPts val="0"/>
              </a:spcBef>
              <a:spcAft>
                <a:spcPts val="0"/>
              </a:spcAft>
              <a:buSzPts val="1400"/>
              <a:buNone/>
              <a:defRPr/>
            </a:lvl3pPr>
            <a:lvl4pPr marL="0" marR="0" lvl="3" indent="0" algn="r">
              <a:lnSpc>
                <a:spcPct val="100000"/>
              </a:lnSpc>
              <a:spcBef>
                <a:spcPts val="0"/>
              </a:spcBef>
              <a:spcAft>
                <a:spcPts val="0"/>
              </a:spcAft>
              <a:buSzPts val="1400"/>
              <a:buNone/>
              <a:defRPr/>
            </a:lvl4pPr>
            <a:lvl5pPr marL="0" marR="0" lvl="4" indent="0" algn="r">
              <a:lnSpc>
                <a:spcPct val="100000"/>
              </a:lnSpc>
              <a:spcBef>
                <a:spcPts val="0"/>
              </a:spcBef>
              <a:spcAft>
                <a:spcPts val="0"/>
              </a:spcAft>
              <a:buSzPts val="1400"/>
              <a:buNone/>
              <a:defRPr/>
            </a:lvl5pPr>
            <a:lvl6pPr marL="0" marR="0" lvl="5" indent="0" algn="r">
              <a:lnSpc>
                <a:spcPct val="100000"/>
              </a:lnSpc>
              <a:spcBef>
                <a:spcPts val="0"/>
              </a:spcBef>
              <a:spcAft>
                <a:spcPts val="0"/>
              </a:spcAft>
              <a:buSzPts val="1400"/>
              <a:buNone/>
              <a:defRPr/>
            </a:lvl6pPr>
            <a:lvl7pPr marL="0" marR="0" lvl="6" indent="0" algn="r">
              <a:lnSpc>
                <a:spcPct val="100000"/>
              </a:lnSpc>
              <a:spcBef>
                <a:spcPts val="0"/>
              </a:spcBef>
              <a:spcAft>
                <a:spcPts val="0"/>
              </a:spcAft>
              <a:buSzPts val="1400"/>
              <a:buNone/>
              <a:defRPr/>
            </a:lvl7pPr>
            <a:lvl8pPr marL="0" marR="0" lvl="7" indent="0" algn="r">
              <a:lnSpc>
                <a:spcPct val="100000"/>
              </a:lnSpc>
              <a:spcBef>
                <a:spcPts val="0"/>
              </a:spcBef>
              <a:spcAft>
                <a:spcPts val="0"/>
              </a:spcAft>
              <a:buSzPts val="1400"/>
              <a:buNone/>
              <a:defRPr/>
            </a:lvl8pPr>
            <a:lvl9pPr marL="0" marR="0" lvl="8" indent="0" algn="r">
              <a:lnSpc>
                <a:spcPct val="100000"/>
              </a:lnSpc>
              <a:spcBef>
                <a:spcPts val="0"/>
              </a:spcBef>
              <a:spcAft>
                <a:spcPts val="0"/>
              </a:spcAft>
              <a:buSzPts val="14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4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44"/>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90000"/>
              </a:lnSpc>
              <a:spcBef>
                <a:spcPts val="0"/>
              </a:spcBef>
              <a:spcAft>
                <a:spcPts val="0"/>
              </a:spcAft>
              <a:buSzPts val="1400"/>
              <a:buChar char="●"/>
              <a:defRPr sz="1867"/>
            </a:lvl1pPr>
            <a:lvl2pPr marL="914400" lvl="1" indent="-304800" algn="l">
              <a:lnSpc>
                <a:spcPct val="90000"/>
              </a:lnSpc>
              <a:spcBef>
                <a:spcPts val="0"/>
              </a:spcBef>
              <a:spcAft>
                <a:spcPts val="0"/>
              </a:spcAft>
              <a:buSzPts val="1200"/>
              <a:buChar char="○"/>
              <a:defRPr sz="1600"/>
            </a:lvl2pPr>
            <a:lvl3pPr marL="1371600" lvl="2" indent="-304800" algn="l">
              <a:lnSpc>
                <a:spcPct val="90000"/>
              </a:lnSpc>
              <a:spcBef>
                <a:spcPts val="0"/>
              </a:spcBef>
              <a:spcAft>
                <a:spcPts val="0"/>
              </a:spcAft>
              <a:buSzPts val="1200"/>
              <a:buChar char="■"/>
              <a:defRPr sz="1600"/>
            </a:lvl3pPr>
            <a:lvl4pPr marL="1828800" lvl="3" indent="-304800" algn="l">
              <a:lnSpc>
                <a:spcPct val="90000"/>
              </a:lnSpc>
              <a:spcBef>
                <a:spcPts val="0"/>
              </a:spcBef>
              <a:spcAft>
                <a:spcPts val="0"/>
              </a:spcAft>
              <a:buSzPts val="1200"/>
              <a:buChar char="●"/>
              <a:defRPr sz="1600"/>
            </a:lvl4pPr>
            <a:lvl5pPr marL="2286000" lvl="4" indent="-304800" algn="l">
              <a:lnSpc>
                <a:spcPct val="90000"/>
              </a:lnSpc>
              <a:spcBef>
                <a:spcPts val="0"/>
              </a:spcBef>
              <a:spcAft>
                <a:spcPts val="0"/>
              </a:spcAft>
              <a:buSzPts val="1200"/>
              <a:buChar char="○"/>
              <a:defRPr sz="1600"/>
            </a:lvl5pPr>
            <a:lvl6pPr marL="2743200" lvl="5" indent="-304800" algn="l">
              <a:lnSpc>
                <a:spcPct val="90000"/>
              </a:lnSpc>
              <a:spcBef>
                <a:spcPts val="0"/>
              </a:spcBef>
              <a:spcAft>
                <a:spcPts val="0"/>
              </a:spcAft>
              <a:buSzPts val="1200"/>
              <a:buChar char="■"/>
              <a:defRPr sz="1600"/>
            </a:lvl6pPr>
            <a:lvl7pPr marL="3200400" lvl="6" indent="-304800" algn="l">
              <a:lnSpc>
                <a:spcPct val="90000"/>
              </a:lnSpc>
              <a:spcBef>
                <a:spcPts val="0"/>
              </a:spcBef>
              <a:spcAft>
                <a:spcPts val="0"/>
              </a:spcAft>
              <a:buSzPts val="1200"/>
              <a:buChar char="●"/>
              <a:defRPr sz="1600"/>
            </a:lvl7pPr>
            <a:lvl8pPr marL="3657600" lvl="7" indent="-304800" algn="l">
              <a:lnSpc>
                <a:spcPct val="90000"/>
              </a:lnSpc>
              <a:spcBef>
                <a:spcPts val="0"/>
              </a:spcBef>
              <a:spcAft>
                <a:spcPts val="0"/>
              </a:spcAft>
              <a:buSzPts val="1200"/>
              <a:buChar char="○"/>
              <a:defRPr sz="1600"/>
            </a:lvl8pPr>
            <a:lvl9pPr marL="4114800" lvl="8" indent="-304800" algn="l">
              <a:lnSpc>
                <a:spcPct val="90000"/>
              </a:lnSpc>
              <a:spcBef>
                <a:spcPts val="0"/>
              </a:spcBef>
              <a:spcAft>
                <a:spcPts val="0"/>
              </a:spcAft>
              <a:buSzPts val="1200"/>
              <a:buChar char="■"/>
              <a:defRPr sz="1600"/>
            </a:lvl9pPr>
          </a:lstStyle>
          <a:p>
            <a:endParaRPr/>
          </a:p>
        </p:txBody>
      </p:sp>
      <p:sp>
        <p:nvSpPr>
          <p:cNvPr id="33" name="Google Shape;33;p44"/>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457200" lvl="0" indent="-317500" algn="l">
              <a:lnSpc>
                <a:spcPct val="90000"/>
              </a:lnSpc>
              <a:spcBef>
                <a:spcPts val="0"/>
              </a:spcBef>
              <a:spcAft>
                <a:spcPts val="0"/>
              </a:spcAft>
              <a:buSzPts val="1400"/>
              <a:buChar char="●"/>
              <a:defRPr sz="1867"/>
            </a:lvl1pPr>
            <a:lvl2pPr marL="914400" lvl="1" indent="-304800" algn="l">
              <a:lnSpc>
                <a:spcPct val="90000"/>
              </a:lnSpc>
              <a:spcBef>
                <a:spcPts val="0"/>
              </a:spcBef>
              <a:spcAft>
                <a:spcPts val="0"/>
              </a:spcAft>
              <a:buSzPts val="1200"/>
              <a:buChar char="○"/>
              <a:defRPr sz="1600"/>
            </a:lvl2pPr>
            <a:lvl3pPr marL="1371600" lvl="2" indent="-304800" algn="l">
              <a:lnSpc>
                <a:spcPct val="90000"/>
              </a:lnSpc>
              <a:spcBef>
                <a:spcPts val="0"/>
              </a:spcBef>
              <a:spcAft>
                <a:spcPts val="0"/>
              </a:spcAft>
              <a:buSzPts val="1200"/>
              <a:buChar char="■"/>
              <a:defRPr sz="1600"/>
            </a:lvl3pPr>
            <a:lvl4pPr marL="1828800" lvl="3" indent="-304800" algn="l">
              <a:lnSpc>
                <a:spcPct val="90000"/>
              </a:lnSpc>
              <a:spcBef>
                <a:spcPts val="0"/>
              </a:spcBef>
              <a:spcAft>
                <a:spcPts val="0"/>
              </a:spcAft>
              <a:buSzPts val="1200"/>
              <a:buChar char="●"/>
              <a:defRPr sz="1600"/>
            </a:lvl4pPr>
            <a:lvl5pPr marL="2286000" lvl="4" indent="-304800" algn="l">
              <a:lnSpc>
                <a:spcPct val="90000"/>
              </a:lnSpc>
              <a:spcBef>
                <a:spcPts val="0"/>
              </a:spcBef>
              <a:spcAft>
                <a:spcPts val="0"/>
              </a:spcAft>
              <a:buSzPts val="1200"/>
              <a:buChar char="○"/>
              <a:defRPr sz="1600"/>
            </a:lvl5pPr>
            <a:lvl6pPr marL="2743200" lvl="5" indent="-304800" algn="l">
              <a:lnSpc>
                <a:spcPct val="90000"/>
              </a:lnSpc>
              <a:spcBef>
                <a:spcPts val="0"/>
              </a:spcBef>
              <a:spcAft>
                <a:spcPts val="0"/>
              </a:spcAft>
              <a:buSzPts val="1200"/>
              <a:buChar char="■"/>
              <a:defRPr sz="1600"/>
            </a:lvl6pPr>
            <a:lvl7pPr marL="3200400" lvl="6" indent="-304800" algn="l">
              <a:lnSpc>
                <a:spcPct val="90000"/>
              </a:lnSpc>
              <a:spcBef>
                <a:spcPts val="0"/>
              </a:spcBef>
              <a:spcAft>
                <a:spcPts val="0"/>
              </a:spcAft>
              <a:buSzPts val="1200"/>
              <a:buChar char="●"/>
              <a:defRPr sz="1600"/>
            </a:lvl7pPr>
            <a:lvl8pPr marL="3657600" lvl="7" indent="-304800" algn="l">
              <a:lnSpc>
                <a:spcPct val="90000"/>
              </a:lnSpc>
              <a:spcBef>
                <a:spcPts val="0"/>
              </a:spcBef>
              <a:spcAft>
                <a:spcPts val="0"/>
              </a:spcAft>
              <a:buSzPts val="1200"/>
              <a:buChar char="○"/>
              <a:defRPr sz="1600"/>
            </a:lvl8pPr>
            <a:lvl9pPr marL="4114800" lvl="8" indent="-304800" algn="l">
              <a:lnSpc>
                <a:spcPct val="90000"/>
              </a:lnSpc>
              <a:spcBef>
                <a:spcPts val="0"/>
              </a:spcBef>
              <a:spcAft>
                <a:spcPts val="0"/>
              </a:spcAft>
              <a:buSzPts val="1200"/>
              <a:buChar char="■"/>
              <a:defRPr sz="1600"/>
            </a:lvl9pPr>
          </a:lstStyle>
          <a:p>
            <a:endParaRPr/>
          </a:p>
        </p:txBody>
      </p:sp>
      <p:sp>
        <p:nvSpPr>
          <p:cNvPr id="34" name="Google Shape;34;p4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spcAft>
                <a:spcPts val="0"/>
              </a:spcAft>
              <a:buSzPts val="1400"/>
              <a:buNone/>
              <a:defRPr sz="1400" b="0" i="0" u="none" strike="noStrike" cap="none">
                <a:solidFill>
                  <a:schemeClr val="dk1"/>
                </a:solidFill>
                <a:latin typeface="Calibri"/>
                <a:ea typeface="Calibri"/>
                <a:cs typeface="Calibri"/>
                <a:sym typeface="Calibri"/>
              </a:defRPr>
            </a:lvl1pPr>
            <a:lvl2pPr marL="0" lvl="1" indent="0" algn="r">
              <a:lnSpc>
                <a:spcPct val="100000"/>
              </a:lnSpc>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L="0" lvl="2" indent="0" algn="r">
              <a:lnSpc>
                <a:spcPct val="100000"/>
              </a:lnSpc>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L="0" lvl="3" indent="0" algn="r">
              <a:lnSpc>
                <a:spcPct val="100000"/>
              </a:lnSpc>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L="0" lvl="4" indent="0" algn="r">
              <a:lnSpc>
                <a:spcPct val="100000"/>
              </a:lnSpc>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L="0" lvl="5" indent="0" algn="r">
              <a:lnSpc>
                <a:spcPct val="100000"/>
              </a:lnSpc>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L="0" lvl="6" indent="0" algn="r">
              <a:lnSpc>
                <a:spcPct val="100000"/>
              </a:lnSpc>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L="0" lvl="7" indent="0" algn="r">
              <a:lnSpc>
                <a:spcPct val="100000"/>
              </a:lnSpc>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L="0" lvl="8" indent="0" algn="r">
              <a:lnSpc>
                <a:spcPct val="100000"/>
              </a:lnSpc>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údo Duplo" type="twoObj">
  <p:cSld name="TWO_OBJECTS">
    <p:spTree>
      <p:nvGrpSpPr>
        <p:cNvPr id="1" name="Shape 35"/>
        <p:cNvGrpSpPr/>
        <p:nvPr/>
      </p:nvGrpSpPr>
      <p:grpSpPr>
        <a:xfrm>
          <a:off x="0" y="0"/>
          <a:ext cx="0" cy="0"/>
          <a:chOff x="0" y="0"/>
          <a:chExt cx="0" cy="0"/>
        </a:xfrm>
      </p:grpSpPr>
      <p:sp>
        <p:nvSpPr>
          <p:cNvPr id="36" name="Google Shape;36;p21"/>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8_Title 02">
  <p:cSld name="8_Title 02">
    <p:bg>
      <p:bgPr>
        <a:solidFill>
          <a:schemeClr val="lt1"/>
        </a:solidFill>
        <a:effectLst/>
      </p:bgPr>
    </p:bg>
    <p:spTree>
      <p:nvGrpSpPr>
        <p:cNvPr id="1" name="Shape 40"/>
        <p:cNvGrpSpPr/>
        <p:nvPr/>
      </p:nvGrpSpPr>
      <p:grpSpPr>
        <a:xfrm>
          <a:off x="0" y="0"/>
          <a:ext cx="0" cy="0"/>
          <a:chOff x="0" y="0"/>
          <a:chExt cx="0" cy="0"/>
        </a:xfrm>
      </p:grpSpPr>
      <p:sp>
        <p:nvSpPr>
          <p:cNvPr id="41" name="Google Shape;41;p17"/>
          <p:cNvSpPr/>
          <p:nvPr/>
        </p:nvSpPr>
        <p:spPr>
          <a:xfrm>
            <a:off x="0" y="5886794"/>
            <a:ext cx="12192000" cy="246221"/>
          </a:xfrm>
          <a:prstGeom prst="rect">
            <a:avLst/>
          </a:prstGeom>
          <a:solidFill>
            <a:srgbClr val="C0142A"/>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2" name="Google Shape;42;p17"/>
          <p:cNvSpPr txBox="1">
            <a:spLocks noGrp="1"/>
          </p:cNvSpPr>
          <p:nvPr>
            <p:ph type="body" idx="1"/>
          </p:nvPr>
        </p:nvSpPr>
        <p:spPr>
          <a:xfrm>
            <a:off x="269430" y="2295219"/>
            <a:ext cx="11540621" cy="788671"/>
          </a:xfrm>
          <a:prstGeom prst="rect">
            <a:avLst/>
          </a:prstGeom>
          <a:noFill/>
          <a:ln>
            <a:noFill/>
          </a:ln>
        </p:spPr>
        <p:txBody>
          <a:bodyPr spcFirstLastPara="1" wrap="square" lIns="91425" tIns="45700" rIns="91425" bIns="45700" anchor="t" anchorCtr="0">
            <a:normAutofit/>
          </a:bodyPr>
          <a:lstStyle>
            <a:lvl1pPr marL="457200" marR="0" lvl="0" indent="-228600" algn="l">
              <a:lnSpc>
                <a:spcPct val="80000"/>
              </a:lnSpc>
              <a:spcBef>
                <a:spcPts val="0"/>
              </a:spcBef>
              <a:spcAft>
                <a:spcPts val="0"/>
              </a:spcAft>
              <a:buClr>
                <a:srgbClr val="18497F"/>
              </a:buClr>
              <a:buSzPts val="5600"/>
              <a:buFont typeface="Playfair Display"/>
              <a:buNone/>
              <a:defRPr sz="5600" b="1" i="0" u="none" strike="noStrike" cap="none">
                <a:solidFill>
                  <a:srgbClr val="18497F"/>
                </a:solidFill>
                <a:latin typeface="Playfair Display"/>
                <a:ea typeface="Playfair Display"/>
                <a:cs typeface="Playfair Display"/>
                <a:sym typeface="Playfair Dis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7"/>
          <p:cNvSpPr txBox="1">
            <a:spLocks noGrp="1"/>
          </p:cNvSpPr>
          <p:nvPr>
            <p:ph type="body" idx="2"/>
          </p:nvPr>
        </p:nvSpPr>
        <p:spPr>
          <a:xfrm>
            <a:off x="269431" y="3431555"/>
            <a:ext cx="4394010" cy="1186166"/>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body" idx="3"/>
          </p:nvPr>
        </p:nvSpPr>
        <p:spPr>
          <a:xfrm>
            <a:off x="269430" y="4939050"/>
            <a:ext cx="4394010" cy="453708"/>
          </a:xfrm>
          <a:prstGeom prst="rect">
            <a:avLst/>
          </a:prstGeom>
          <a:noFill/>
          <a:ln>
            <a:noFill/>
          </a:ln>
        </p:spPr>
        <p:txBody>
          <a:bodyPr spcFirstLastPara="1" wrap="square" lIns="91425" tIns="45700" rIns="91425" bIns="45700" anchor="t" anchorCtr="0">
            <a:normAutofit/>
          </a:bodyPr>
          <a:lstStyle>
            <a:lvl1pPr marL="457200" marR="0" lvl="0" indent="-228600" algn="l">
              <a:lnSpc>
                <a:spcPct val="80000"/>
              </a:lnSpc>
              <a:spcBef>
                <a:spcPts val="0"/>
              </a:spcBef>
              <a:spcAft>
                <a:spcPts val="0"/>
              </a:spcAft>
              <a:buClr>
                <a:srgbClr val="000000"/>
              </a:buClr>
              <a:buSzPts val="3000"/>
              <a:buFont typeface="Playfair Display"/>
              <a:buNone/>
              <a:defRPr sz="3000" b="0" i="0" u="none" strike="noStrike" cap="none">
                <a:solidFill>
                  <a:srgbClr val="000000"/>
                </a:solidFill>
                <a:latin typeface="Playfair Display"/>
                <a:ea typeface="Playfair Display"/>
                <a:cs typeface="Playfair Display"/>
                <a:sym typeface="Playfair Dis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7"/>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18497F"/>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6"/>
        <p:cNvGrpSpPr/>
        <p:nvPr/>
      </p:nvGrpSpPr>
      <p:grpSpPr>
        <a:xfrm>
          <a:off x="0" y="0"/>
          <a:ext cx="0" cy="0"/>
          <a:chOff x="0" y="0"/>
          <a:chExt cx="0" cy="0"/>
        </a:xfrm>
      </p:grpSpPr>
      <p:sp>
        <p:nvSpPr>
          <p:cNvPr id="47" name="Google Shape;47;p18"/>
          <p:cNvSpPr/>
          <p:nvPr/>
        </p:nvSpPr>
        <p:spPr>
          <a:xfrm>
            <a:off x="0" y="5886794"/>
            <a:ext cx="12192000" cy="246221"/>
          </a:xfrm>
          <a:prstGeom prst="rect">
            <a:avLst/>
          </a:prstGeom>
          <a:solidFill>
            <a:srgbClr val="C0142A"/>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8" name="Google Shape;48;p18"/>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beçalho da Secção" type="secHead">
  <p:cSld name="SECTION_HEADER">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fair Dis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53"/>
        <p:cNvGrpSpPr/>
        <p:nvPr/>
      </p:nvGrpSpPr>
      <p:grpSpPr>
        <a:xfrm>
          <a:off x="0" y="0"/>
          <a:ext cx="0" cy="0"/>
          <a:chOff x="0" y="0"/>
          <a:chExt cx="0" cy="0"/>
        </a:xfrm>
      </p:grpSpPr>
      <p:sp>
        <p:nvSpPr>
          <p:cNvPr id="54" name="Google Shape;54;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887767"/>
            <a:ext cx="10515600" cy="80292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Playfair Display"/>
              <a:buNone/>
              <a:defRPr sz="4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388026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p:nvPr/>
        </p:nvSpPr>
        <p:spPr>
          <a:xfrm>
            <a:off x="0" y="5886794"/>
            <a:ext cx="12192000" cy="246221"/>
          </a:xfrm>
          <a:prstGeom prst="rect">
            <a:avLst/>
          </a:prstGeom>
          <a:solidFill>
            <a:srgbClr val="C0142A"/>
          </a:solid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FFFFFF"/>
              </a:solidFill>
              <a:latin typeface="Calibri"/>
              <a:ea typeface="Calibri"/>
              <a:cs typeface="Calibri"/>
              <a:sym typeface="Calibri"/>
            </a:endParaRPr>
          </a:p>
        </p:txBody>
      </p:sp>
      <p:pic>
        <p:nvPicPr>
          <p:cNvPr id="13" name="Google Shape;13;p14" descr="A logo with a square and a square with a square and a square with a square with a square with a square with a square with a square with a square with a square with a square with&#10;&#10;Description automatically generated"/>
          <p:cNvPicPr preferRelativeResize="0"/>
          <p:nvPr/>
        </p:nvPicPr>
        <p:blipFill rotWithShape="1">
          <a:blip r:embed="rId17">
            <a:alphaModFix/>
          </a:blip>
          <a:srcRect/>
          <a:stretch/>
        </p:blipFill>
        <p:spPr>
          <a:xfrm>
            <a:off x="33848" y="24212"/>
            <a:ext cx="941784" cy="530518"/>
          </a:xfrm>
          <a:prstGeom prst="rect">
            <a:avLst/>
          </a:prstGeom>
          <a:noFill/>
          <a:ln>
            <a:noFill/>
          </a:ln>
        </p:spPr>
      </p:pic>
      <p:pic>
        <p:nvPicPr>
          <p:cNvPr id="14" name="Google Shape;14;p14" descr="A logo with a square and a square with a square and a square with a square with a square with a square with a square with a square with a square with a square with a square with&#10;&#10;Description automatically generated"/>
          <p:cNvPicPr preferRelativeResize="0"/>
          <p:nvPr/>
        </p:nvPicPr>
        <p:blipFill rotWithShape="1">
          <a:blip r:embed="rId18">
            <a:alphaModFix/>
          </a:blip>
          <a:srcRect/>
          <a:stretch/>
        </p:blipFill>
        <p:spPr>
          <a:xfrm>
            <a:off x="975632" y="391886"/>
            <a:ext cx="698225" cy="163463"/>
          </a:xfrm>
          <a:prstGeom prst="rect">
            <a:avLst/>
          </a:prstGeom>
          <a:noFill/>
          <a:ln>
            <a:noFill/>
          </a:ln>
        </p:spPr>
      </p:pic>
      <p:pic>
        <p:nvPicPr>
          <p:cNvPr id="15" name="Google Shape;15;p14" descr="A group of people in a lecture hall&#10;&#10;Description automatically generated"/>
          <p:cNvPicPr preferRelativeResize="0"/>
          <p:nvPr/>
        </p:nvPicPr>
        <p:blipFill rotWithShape="1">
          <a:blip r:embed="rId19">
            <a:alphaModFix/>
          </a:blip>
          <a:srcRect/>
          <a:stretch/>
        </p:blipFill>
        <p:spPr>
          <a:xfrm>
            <a:off x="0" y="6166493"/>
            <a:ext cx="3550920" cy="599241"/>
          </a:xfrm>
          <a:prstGeom prst="rect">
            <a:avLst/>
          </a:prstGeom>
          <a:noFill/>
          <a:ln>
            <a:noFill/>
          </a:ln>
        </p:spPr>
      </p:pic>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descr="a close up of a blue and green structure"/>
          <p:cNvPicPr preferRelativeResize="0"/>
          <p:nvPr/>
        </p:nvPicPr>
        <p:blipFill rotWithShape="1">
          <a:blip r:embed="rId3">
            <a:alphaModFix/>
          </a:blip>
          <a:srcRect/>
          <a:stretch/>
        </p:blipFill>
        <p:spPr>
          <a:xfrm>
            <a:off x="21" y="598359"/>
            <a:ext cx="12191979" cy="5286133"/>
          </a:xfrm>
          <a:prstGeom prst="rect">
            <a:avLst/>
          </a:prstGeom>
          <a:noFill/>
          <a:ln>
            <a:noFill/>
          </a:ln>
        </p:spPr>
      </p:pic>
      <p:sp>
        <p:nvSpPr>
          <p:cNvPr id="88" name="Google Shape;88;p1"/>
          <p:cNvSpPr/>
          <p:nvPr/>
        </p:nvSpPr>
        <p:spPr>
          <a:xfrm>
            <a:off x="0" y="589764"/>
            <a:ext cx="12192000" cy="5294700"/>
          </a:xfrm>
          <a:prstGeom prst="rect">
            <a:avLst/>
          </a:prstGeom>
          <a:solidFill>
            <a:srgbClr val="008FBC">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p1"/>
          <p:cNvSpPr txBox="1"/>
          <p:nvPr/>
        </p:nvSpPr>
        <p:spPr>
          <a:xfrm>
            <a:off x="90443" y="1088598"/>
            <a:ext cx="11810049" cy="788671"/>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lt1"/>
              </a:buClr>
              <a:buSzPts val="2400"/>
              <a:buFont typeface="Arial"/>
              <a:buNone/>
            </a:pPr>
            <a:r>
              <a:rPr lang="en-US" sz="2400" b="1" i="0" u="none" strike="noStrike" cap="none">
                <a:solidFill>
                  <a:schemeClr val="lt1"/>
                </a:solidFill>
                <a:latin typeface="Arial"/>
                <a:ea typeface="Arial"/>
                <a:cs typeface="Arial"/>
                <a:sym typeface="Arial"/>
              </a:rPr>
              <a:t>CMU Portugal </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chemeClr val="lt1"/>
              </a:buClr>
              <a:buSzPts val="2400"/>
              <a:buFont typeface="Arial"/>
              <a:buNone/>
            </a:pPr>
            <a:r>
              <a:rPr lang="en-US" sz="2400" b="1" i="0" u="none" strike="noStrike" cap="none">
                <a:solidFill>
                  <a:schemeClr val="lt1"/>
                </a:solidFill>
                <a:latin typeface="Arial"/>
                <a:ea typeface="Arial"/>
                <a:cs typeface="Arial"/>
                <a:sym typeface="Arial"/>
              </a:rPr>
              <a:t>Advanced Training Program</a:t>
            </a:r>
            <a:endParaRPr sz="1400" b="0" i="0" u="none" strike="noStrike" cap="none">
              <a:solidFill>
                <a:srgbClr val="000000"/>
              </a:solidFill>
              <a:latin typeface="Arial"/>
              <a:ea typeface="Arial"/>
              <a:cs typeface="Arial"/>
              <a:sym typeface="Arial"/>
            </a:endParaRPr>
          </a:p>
          <a:p>
            <a:pPr marL="0" marR="0" lvl="0" indent="0" algn="l" rtl="0">
              <a:lnSpc>
                <a:spcPct val="80000"/>
              </a:lnSpc>
              <a:spcBef>
                <a:spcPts val="0"/>
              </a:spcBef>
              <a:spcAft>
                <a:spcPts val="0"/>
              </a:spcAft>
              <a:buClr>
                <a:schemeClr val="lt1"/>
              </a:buClr>
              <a:buSzPts val="2400"/>
              <a:buFont typeface="Playfair Display"/>
              <a:buNone/>
            </a:pPr>
            <a:endParaRPr sz="2400" b="1" i="0" u="none" strike="noStrike" cap="none">
              <a:solidFill>
                <a:schemeClr val="lt1"/>
              </a:solidFill>
              <a:latin typeface="Arial"/>
              <a:ea typeface="Arial"/>
              <a:cs typeface="Arial"/>
              <a:sym typeface="Arial"/>
            </a:endParaRPr>
          </a:p>
          <a:p>
            <a:pPr marL="0" marR="0" lvl="0" indent="0" algn="l" rtl="0">
              <a:lnSpc>
                <a:spcPct val="80000"/>
              </a:lnSpc>
              <a:spcBef>
                <a:spcPts val="0"/>
              </a:spcBef>
              <a:spcAft>
                <a:spcPts val="0"/>
              </a:spcAft>
              <a:buClr>
                <a:schemeClr val="lt1"/>
              </a:buClr>
              <a:buSzPts val="4400"/>
              <a:buFont typeface="Arial"/>
              <a:buNone/>
            </a:pPr>
            <a:r>
              <a:rPr lang="en-US" sz="4400" b="1" i="0" u="none" strike="noStrike" cap="none">
                <a:solidFill>
                  <a:schemeClr val="lt1"/>
                </a:solidFill>
                <a:latin typeface="Arial"/>
                <a:ea typeface="Arial"/>
                <a:cs typeface="Arial"/>
                <a:sym typeface="Arial"/>
              </a:rPr>
              <a:t>Multimodal Conversational AI and </a:t>
            </a:r>
            <a:br>
              <a:rPr lang="en-US" sz="4400" b="1" i="0" u="none" strike="noStrike" cap="none">
                <a:solidFill>
                  <a:schemeClr val="lt1"/>
                </a:solidFill>
                <a:latin typeface="Arial"/>
                <a:ea typeface="Arial"/>
                <a:cs typeface="Arial"/>
                <a:sym typeface="Arial"/>
              </a:rPr>
            </a:br>
            <a:r>
              <a:rPr lang="en-US" sz="4400" b="1" i="0" u="none" strike="noStrike" cap="none">
                <a:solidFill>
                  <a:schemeClr val="lt1"/>
                </a:solidFill>
                <a:latin typeface="Arial"/>
                <a:ea typeface="Arial"/>
                <a:cs typeface="Arial"/>
                <a:sym typeface="Arial"/>
              </a:rPr>
              <a:t>Generative AI</a:t>
            </a:r>
            <a:endParaRPr sz="4400" b="1" i="0" u="none" strike="noStrike" cap="none">
              <a:solidFill>
                <a:schemeClr val="lt1"/>
              </a:solidFill>
              <a:latin typeface="Arial"/>
              <a:ea typeface="Arial"/>
              <a:cs typeface="Arial"/>
              <a:sym typeface="Arial"/>
            </a:endParaRPr>
          </a:p>
        </p:txBody>
      </p:sp>
      <p:sp>
        <p:nvSpPr>
          <p:cNvPr id="90" name="Google Shape;90;p1"/>
          <p:cNvSpPr txBox="1"/>
          <p:nvPr/>
        </p:nvSpPr>
        <p:spPr>
          <a:xfrm>
            <a:off x="90443" y="4559121"/>
            <a:ext cx="4828597" cy="12100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600"/>
              <a:buFont typeface="Open Sans"/>
              <a:buNone/>
            </a:pPr>
            <a:r>
              <a:rPr lang="en-US" sz="1600" b="0" i="0" u="none" strike="noStrike" cap="none" dirty="0">
                <a:solidFill>
                  <a:schemeClr val="lt1"/>
                </a:solidFill>
                <a:latin typeface="Open Sans"/>
                <a:ea typeface="Open Sans"/>
                <a:cs typeface="Open Sans"/>
                <a:sym typeface="Open Sans"/>
              </a:rPr>
              <a:t>JOÃO MAGALHÃES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Open Sans"/>
              <a:buNone/>
            </a:pPr>
            <a:r>
              <a:rPr lang="en-US" sz="1600" b="0" i="0" u="none" strike="noStrike" cap="none" dirty="0">
                <a:solidFill>
                  <a:schemeClr val="lt1"/>
                </a:solidFill>
                <a:latin typeface="Open Sans"/>
                <a:ea typeface="Open Sans"/>
                <a:cs typeface="Open Sans"/>
                <a:sym typeface="Open Sans"/>
              </a:rPr>
              <a:t>NOVA SCHOOL OF SCIENCE AND TECHNOLOGY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Open Sans"/>
              <a:buNone/>
            </a:pPr>
            <a:endParaRPr sz="1600" b="0" i="0" u="none" strike="noStrike" cap="none" dirty="0">
              <a:solidFill>
                <a:schemeClr val="lt1"/>
              </a:solidFill>
              <a:latin typeface="Open Sans"/>
              <a:ea typeface="Open Sans"/>
              <a:cs typeface="Open Sans"/>
              <a:sym typeface="Open Sans"/>
            </a:endParaRPr>
          </a:p>
          <a:p>
            <a:pPr lvl="0">
              <a:buClr>
                <a:schemeClr val="lt1"/>
              </a:buClr>
              <a:buSzPts val="1600"/>
            </a:pPr>
            <a:r>
              <a:rPr lang="en-US" sz="1600" dirty="0">
                <a:solidFill>
                  <a:schemeClr val="lt1"/>
                </a:solidFill>
                <a:latin typeface="Open Sans"/>
                <a:ea typeface="Open Sans"/>
                <a:cs typeface="Open Sans"/>
                <a:sym typeface="Open Sans"/>
              </a:rPr>
              <a:t>VASCO RAMOS</a:t>
            </a:r>
          </a:p>
          <a:p>
            <a:pPr lvl="0">
              <a:buClr>
                <a:schemeClr val="lt1"/>
              </a:buClr>
              <a:buSzPts val="1600"/>
            </a:pPr>
            <a:r>
              <a:rPr lang="en-US" sz="1600" dirty="0">
                <a:solidFill>
                  <a:schemeClr val="lt1"/>
                </a:solidFill>
                <a:latin typeface="Open Sans"/>
                <a:ea typeface="Open Sans"/>
                <a:cs typeface="Open Sans"/>
                <a:sym typeface="Open Sans"/>
              </a:rPr>
              <a:t>NOVA SCHOOL OF SCIENCE AND TECHNOLOGY</a:t>
            </a:r>
          </a:p>
        </p:txBody>
      </p:sp>
      <p:sp>
        <p:nvSpPr>
          <p:cNvPr id="92" name="Google Shape;92;p1"/>
          <p:cNvSpPr txBox="1"/>
          <p:nvPr/>
        </p:nvSpPr>
        <p:spPr>
          <a:xfrm>
            <a:off x="5009463" y="4559121"/>
            <a:ext cx="4828597" cy="12100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600"/>
              <a:buFont typeface="Open Sans"/>
              <a:buNone/>
            </a:pPr>
            <a:r>
              <a:rPr lang="en-US" sz="1600" b="0" i="0" u="none" strike="noStrike" cap="none">
                <a:solidFill>
                  <a:schemeClr val="lt1"/>
                </a:solidFill>
                <a:latin typeface="Open Sans"/>
                <a:ea typeface="Open Sans"/>
                <a:cs typeface="Open Sans"/>
                <a:sym typeface="Open Sans"/>
              </a:rPr>
              <a:t>BRUNO MARTINS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Open Sans"/>
              <a:buNone/>
            </a:pPr>
            <a:r>
              <a:rPr lang="en-US" sz="1600" b="0" i="0" u="none" strike="noStrike" cap="none">
                <a:solidFill>
                  <a:schemeClr val="lt1"/>
                </a:solidFill>
                <a:latin typeface="Open Sans"/>
                <a:ea typeface="Open Sans"/>
                <a:cs typeface="Open Sans"/>
                <a:sym typeface="Open Sans"/>
              </a:rPr>
              <a:t>INSTITUTO SUPERIOR TÉCNICO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Open Sans"/>
              <a:buNone/>
            </a:pPr>
            <a:endParaRPr sz="1600" b="0" i="0" u="none" strike="noStrike" cap="none">
              <a:solidFill>
                <a:schemeClr val="lt1"/>
              </a:solidFill>
              <a:latin typeface="Open Sans"/>
              <a:ea typeface="Open Sans"/>
              <a:cs typeface="Open Sans"/>
              <a:sym typeface="Open Sans"/>
            </a:endParaRPr>
          </a:p>
        </p:txBody>
      </p:sp>
      <p:sp>
        <p:nvSpPr>
          <p:cNvPr id="94" name="Google Shape;94;p1"/>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33794514c31_0_19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RAG: </a:t>
            </a:r>
            <a:r>
              <a:rPr lang="en-US" sz="3600"/>
              <a:t>An Overview</a:t>
            </a:r>
            <a:r>
              <a:rPr lang="en-US" sz="3600" b="1"/>
              <a:t> </a:t>
            </a:r>
            <a:endParaRPr sz="3600"/>
          </a:p>
        </p:txBody>
      </p:sp>
      <p:sp>
        <p:nvSpPr>
          <p:cNvPr id="203" name="Google Shape;203;g33794514c31_0_193"/>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10</a:t>
            </a:fld>
            <a:endParaRPr/>
          </a:p>
        </p:txBody>
      </p:sp>
      <p:sp>
        <p:nvSpPr>
          <p:cNvPr id="204" name="Google Shape;204;g33794514c31_0_193"/>
          <p:cNvSpPr txBox="1"/>
          <p:nvPr/>
        </p:nvSpPr>
        <p:spPr>
          <a:xfrm>
            <a:off x="6770325" y="2085425"/>
            <a:ext cx="5046000" cy="7221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5000"/>
              </a:lnSpc>
              <a:spcBef>
                <a:spcPts val="1000"/>
              </a:spcBef>
              <a:spcAft>
                <a:spcPts val="0"/>
              </a:spcAft>
              <a:buNone/>
            </a:pPr>
            <a:r>
              <a:rPr lang="en-US" sz="1800" b="1">
                <a:solidFill>
                  <a:srgbClr val="A64D79"/>
                </a:solidFill>
              </a:rPr>
              <a:t>Indexing:</a:t>
            </a:r>
            <a:r>
              <a:rPr lang="en-US" sz="1800" b="1">
                <a:solidFill>
                  <a:schemeClr val="dk1"/>
                </a:solidFill>
              </a:rPr>
              <a:t> </a:t>
            </a:r>
            <a:r>
              <a:rPr lang="en-US" sz="1800">
                <a:solidFill>
                  <a:schemeClr val="dk1"/>
                </a:solidFill>
              </a:rPr>
              <a:t>Documents split into chunks are embedded and stored in a database</a:t>
            </a:r>
            <a:endParaRPr sz="1800">
              <a:solidFill>
                <a:schemeClr val="dk1"/>
              </a:solidFill>
            </a:endParaRPr>
          </a:p>
        </p:txBody>
      </p:sp>
      <p:sp>
        <p:nvSpPr>
          <p:cNvPr id="205" name="Google Shape;205;g33794514c31_0_193"/>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pic>
        <p:nvPicPr>
          <p:cNvPr id="206" name="Google Shape;206;g33794514c31_0_193"/>
          <p:cNvPicPr preferRelativeResize="0"/>
          <p:nvPr/>
        </p:nvPicPr>
        <p:blipFill>
          <a:blip r:embed="rId3">
            <a:alphaModFix/>
          </a:blip>
          <a:stretch>
            <a:fillRect/>
          </a:stretch>
        </p:blipFill>
        <p:spPr>
          <a:xfrm>
            <a:off x="861750" y="1889103"/>
            <a:ext cx="5837250" cy="3440525"/>
          </a:xfrm>
          <a:prstGeom prst="rect">
            <a:avLst/>
          </a:prstGeom>
          <a:noFill/>
          <a:ln>
            <a:noFill/>
          </a:ln>
        </p:spPr>
      </p:pic>
      <p:grpSp>
        <p:nvGrpSpPr>
          <p:cNvPr id="207" name="Google Shape;207;g33794514c31_0_193"/>
          <p:cNvGrpSpPr/>
          <p:nvPr/>
        </p:nvGrpSpPr>
        <p:grpSpPr>
          <a:xfrm>
            <a:off x="4635325" y="1762550"/>
            <a:ext cx="2000825" cy="1359100"/>
            <a:chOff x="4635325" y="1762550"/>
            <a:chExt cx="2000825" cy="1359100"/>
          </a:xfrm>
        </p:grpSpPr>
        <p:sp>
          <p:nvSpPr>
            <p:cNvPr id="208" name="Google Shape;208;g33794514c31_0_193"/>
            <p:cNvSpPr/>
            <p:nvPr/>
          </p:nvSpPr>
          <p:spPr>
            <a:xfrm>
              <a:off x="4765350" y="1921950"/>
              <a:ext cx="1870800" cy="1199700"/>
            </a:xfrm>
            <a:prstGeom prst="roundRect">
              <a:avLst>
                <a:gd name="adj" fmla="val 8392"/>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g33794514c31_0_193"/>
            <p:cNvSpPr/>
            <p:nvPr/>
          </p:nvSpPr>
          <p:spPr>
            <a:xfrm>
              <a:off x="4635325" y="1762550"/>
              <a:ext cx="419400" cy="419400"/>
            </a:xfrm>
            <a:prstGeom prst="ellipse">
              <a:avLst/>
            </a:prstGeom>
            <a:solidFill>
              <a:srgbClr val="A64D79"/>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grpSp>
      <p:grpSp>
        <p:nvGrpSpPr>
          <p:cNvPr id="210" name="Google Shape;210;g33794514c31_0_193"/>
          <p:cNvGrpSpPr/>
          <p:nvPr/>
        </p:nvGrpSpPr>
        <p:grpSpPr>
          <a:xfrm>
            <a:off x="4878575" y="3121650"/>
            <a:ext cx="1858075" cy="2299850"/>
            <a:chOff x="4878575" y="3121650"/>
            <a:chExt cx="1858075" cy="2299850"/>
          </a:xfrm>
        </p:grpSpPr>
        <p:sp>
          <p:nvSpPr>
            <p:cNvPr id="211" name="Google Shape;211;g33794514c31_0_193"/>
            <p:cNvSpPr/>
            <p:nvPr/>
          </p:nvSpPr>
          <p:spPr>
            <a:xfrm>
              <a:off x="4878575" y="3121650"/>
              <a:ext cx="1652700" cy="2097300"/>
            </a:xfrm>
            <a:prstGeom prst="roundRect">
              <a:avLst>
                <a:gd name="adj" fmla="val 8392"/>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38761D"/>
                </a:solidFill>
              </a:endParaRPr>
            </a:p>
          </p:txBody>
        </p:sp>
        <p:sp>
          <p:nvSpPr>
            <p:cNvPr id="212" name="Google Shape;212;g33794514c31_0_193"/>
            <p:cNvSpPr/>
            <p:nvPr/>
          </p:nvSpPr>
          <p:spPr>
            <a:xfrm>
              <a:off x="6317250" y="5002100"/>
              <a:ext cx="419400" cy="419400"/>
            </a:xfrm>
            <a:prstGeom prst="ellipse">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grpSp>
      <p:sp>
        <p:nvSpPr>
          <p:cNvPr id="213" name="Google Shape;213;g33794514c31_0_193"/>
          <p:cNvSpPr txBox="1"/>
          <p:nvPr/>
        </p:nvSpPr>
        <p:spPr>
          <a:xfrm>
            <a:off x="6770325" y="3211106"/>
            <a:ext cx="5046000" cy="7221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5000"/>
              </a:lnSpc>
              <a:spcBef>
                <a:spcPts val="1000"/>
              </a:spcBef>
              <a:spcAft>
                <a:spcPts val="0"/>
              </a:spcAft>
              <a:buNone/>
            </a:pPr>
            <a:r>
              <a:rPr lang="en-US" sz="1800" b="1">
                <a:solidFill>
                  <a:srgbClr val="6AA84F"/>
                </a:solidFill>
              </a:rPr>
              <a:t>Retrieval:</a:t>
            </a:r>
            <a:r>
              <a:rPr lang="en-US" sz="1800" b="1">
                <a:solidFill>
                  <a:schemeClr val="dk1"/>
                </a:solidFill>
              </a:rPr>
              <a:t> </a:t>
            </a:r>
            <a:r>
              <a:rPr lang="en-US" sz="1800">
                <a:solidFill>
                  <a:schemeClr val="dk1"/>
                </a:solidFill>
              </a:rPr>
              <a:t>Retrieve the top k most relevant segments to the question</a:t>
            </a:r>
            <a:endParaRPr sz="1800">
              <a:solidFill>
                <a:schemeClr val="dk1"/>
              </a:solidFill>
            </a:endParaRPr>
          </a:p>
        </p:txBody>
      </p:sp>
      <p:grpSp>
        <p:nvGrpSpPr>
          <p:cNvPr id="214" name="Google Shape;214;g33794514c31_0_193"/>
          <p:cNvGrpSpPr/>
          <p:nvPr/>
        </p:nvGrpSpPr>
        <p:grpSpPr>
          <a:xfrm>
            <a:off x="2807950" y="3659850"/>
            <a:ext cx="1940750" cy="1761650"/>
            <a:chOff x="2807950" y="3659850"/>
            <a:chExt cx="1940750" cy="1761650"/>
          </a:xfrm>
        </p:grpSpPr>
        <p:sp>
          <p:nvSpPr>
            <p:cNvPr id="215" name="Google Shape;215;g33794514c31_0_193"/>
            <p:cNvSpPr/>
            <p:nvPr/>
          </p:nvSpPr>
          <p:spPr>
            <a:xfrm>
              <a:off x="2988300" y="3659850"/>
              <a:ext cx="1760400" cy="1575600"/>
            </a:xfrm>
            <a:prstGeom prst="roundRect">
              <a:avLst>
                <a:gd name="adj" fmla="val 8392"/>
              </a:avLst>
            </a:prstGeom>
            <a:no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 name="Google Shape;216;g33794514c31_0_193"/>
            <p:cNvSpPr/>
            <p:nvPr/>
          </p:nvSpPr>
          <p:spPr>
            <a:xfrm>
              <a:off x="2807950" y="5002100"/>
              <a:ext cx="419400" cy="419400"/>
            </a:xfrm>
            <a:prstGeom prst="ellipse">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grpSp>
      <p:sp>
        <p:nvSpPr>
          <p:cNvPr id="217" name="Google Shape;217;g33794514c31_0_193"/>
          <p:cNvSpPr txBox="1"/>
          <p:nvPr/>
        </p:nvSpPr>
        <p:spPr>
          <a:xfrm>
            <a:off x="6770325" y="4336788"/>
            <a:ext cx="5046000" cy="7221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5000"/>
              </a:lnSpc>
              <a:spcBef>
                <a:spcPts val="1000"/>
              </a:spcBef>
              <a:spcAft>
                <a:spcPts val="0"/>
              </a:spcAft>
              <a:buNone/>
            </a:pPr>
            <a:r>
              <a:rPr lang="en-US" sz="1800" b="1">
                <a:solidFill>
                  <a:srgbClr val="F1C232"/>
                </a:solidFill>
              </a:rPr>
              <a:t>Generation:</a:t>
            </a:r>
            <a:r>
              <a:rPr lang="en-US" sz="1800" b="1">
                <a:solidFill>
                  <a:schemeClr val="dk1"/>
                </a:solidFill>
              </a:rPr>
              <a:t> </a:t>
            </a:r>
            <a:r>
              <a:rPr lang="en-US" sz="1800">
                <a:solidFill>
                  <a:schemeClr val="dk1"/>
                </a:solidFill>
              </a:rPr>
              <a:t>The input becomes the original user question and the retrieved information</a:t>
            </a:r>
            <a:endParaRPr sz="1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33794514c31_0_22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“Naive” RAG</a:t>
            </a:r>
            <a:endParaRPr sz="3600" b="1"/>
          </a:p>
        </p:txBody>
      </p:sp>
      <p:sp>
        <p:nvSpPr>
          <p:cNvPr id="223" name="Google Shape;223;g33794514c31_0_224"/>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11</a:t>
            </a:fld>
            <a:endParaRPr/>
          </a:p>
        </p:txBody>
      </p:sp>
      <p:sp>
        <p:nvSpPr>
          <p:cNvPr id="224" name="Google Shape;224;g33794514c31_0_224"/>
          <p:cNvSpPr txBox="1"/>
          <p:nvPr/>
        </p:nvSpPr>
        <p:spPr>
          <a:xfrm>
            <a:off x="938000" y="1908600"/>
            <a:ext cx="72963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Follows the traditional process of “Retrieve-Read” </a:t>
            </a:r>
            <a:endParaRPr sz="1800">
              <a:solidFill>
                <a:schemeClr val="dk1"/>
              </a:solidFill>
            </a:endParaRPr>
          </a:p>
        </p:txBody>
      </p:sp>
      <p:sp>
        <p:nvSpPr>
          <p:cNvPr id="225" name="Google Shape;225;g33794514c31_0_224"/>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pic>
        <p:nvPicPr>
          <p:cNvPr id="226" name="Google Shape;226;g33794514c31_0_224"/>
          <p:cNvPicPr preferRelativeResize="0"/>
          <p:nvPr/>
        </p:nvPicPr>
        <p:blipFill>
          <a:blip r:embed="rId3">
            <a:alphaModFix/>
          </a:blip>
          <a:stretch>
            <a:fillRect/>
          </a:stretch>
        </p:blipFill>
        <p:spPr>
          <a:xfrm>
            <a:off x="9130550" y="242450"/>
            <a:ext cx="2406650" cy="5398449"/>
          </a:xfrm>
          <a:prstGeom prst="rect">
            <a:avLst/>
          </a:prstGeom>
          <a:noFill/>
          <a:ln w="19050" cap="flat" cmpd="sng">
            <a:solidFill>
              <a:srgbClr val="E69138"/>
            </a:solidFill>
            <a:prstDash val="solid"/>
            <a:round/>
            <a:headEnd type="none" w="sm" len="sm"/>
            <a:tailEnd type="none" w="sm" len="sm"/>
          </a:ln>
        </p:spPr>
      </p:pic>
      <p:sp>
        <p:nvSpPr>
          <p:cNvPr id="227" name="Google Shape;227;g33794514c31_0_224"/>
          <p:cNvSpPr txBox="1"/>
          <p:nvPr/>
        </p:nvSpPr>
        <p:spPr>
          <a:xfrm>
            <a:off x="3785625" y="2462781"/>
            <a:ext cx="1426200" cy="3651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15000"/>
              </a:lnSpc>
              <a:spcBef>
                <a:spcPts val="1000"/>
              </a:spcBef>
              <a:spcAft>
                <a:spcPts val="0"/>
              </a:spcAft>
              <a:buNone/>
            </a:pPr>
            <a:r>
              <a:rPr lang="en-US" sz="1800" b="1">
                <a:solidFill>
                  <a:srgbClr val="6AA84F"/>
                </a:solidFill>
              </a:rPr>
              <a:t>Retrieval</a:t>
            </a:r>
            <a:endParaRPr sz="1800" b="1">
              <a:solidFill>
                <a:srgbClr val="6AA84F"/>
              </a:solidFill>
            </a:endParaRPr>
          </a:p>
        </p:txBody>
      </p:sp>
      <p:sp>
        <p:nvSpPr>
          <p:cNvPr id="228" name="Google Shape;228;g33794514c31_0_224"/>
          <p:cNvSpPr txBox="1"/>
          <p:nvPr/>
        </p:nvSpPr>
        <p:spPr>
          <a:xfrm>
            <a:off x="1939775" y="2462781"/>
            <a:ext cx="1426200" cy="3651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15000"/>
              </a:lnSpc>
              <a:spcBef>
                <a:spcPts val="1000"/>
              </a:spcBef>
              <a:spcAft>
                <a:spcPts val="0"/>
              </a:spcAft>
              <a:buNone/>
            </a:pPr>
            <a:r>
              <a:rPr lang="en-US" sz="1800" b="1">
                <a:solidFill>
                  <a:srgbClr val="A64D79"/>
                </a:solidFill>
              </a:rPr>
              <a:t>Indexing</a:t>
            </a:r>
            <a:endParaRPr sz="1800" b="1">
              <a:solidFill>
                <a:srgbClr val="A64D79"/>
              </a:solidFill>
            </a:endParaRPr>
          </a:p>
        </p:txBody>
      </p:sp>
      <p:sp>
        <p:nvSpPr>
          <p:cNvPr id="229" name="Google Shape;229;g33794514c31_0_224"/>
          <p:cNvSpPr txBox="1"/>
          <p:nvPr/>
        </p:nvSpPr>
        <p:spPr>
          <a:xfrm>
            <a:off x="5806300" y="2462781"/>
            <a:ext cx="1426200" cy="3651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15000"/>
              </a:lnSpc>
              <a:spcBef>
                <a:spcPts val="1000"/>
              </a:spcBef>
              <a:spcAft>
                <a:spcPts val="0"/>
              </a:spcAft>
              <a:buNone/>
            </a:pPr>
            <a:r>
              <a:rPr lang="en-US" sz="1800" b="1">
                <a:solidFill>
                  <a:srgbClr val="F1C232"/>
                </a:solidFill>
              </a:rPr>
              <a:t>Generation</a:t>
            </a:r>
            <a:endParaRPr sz="1800" b="1">
              <a:solidFill>
                <a:srgbClr val="F1C232"/>
              </a:solidFill>
            </a:endParaRPr>
          </a:p>
        </p:txBody>
      </p:sp>
      <p:cxnSp>
        <p:nvCxnSpPr>
          <p:cNvPr id="230" name="Google Shape;230;g33794514c31_0_224"/>
          <p:cNvCxnSpPr/>
          <p:nvPr/>
        </p:nvCxnSpPr>
        <p:spPr>
          <a:xfrm>
            <a:off x="5211825" y="2645331"/>
            <a:ext cx="440400" cy="0"/>
          </a:xfrm>
          <a:prstGeom prst="straightConnector1">
            <a:avLst/>
          </a:prstGeom>
          <a:noFill/>
          <a:ln w="19050" cap="flat" cmpd="sng">
            <a:solidFill>
              <a:srgbClr val="E69138"/>
            </a:solidFill>
            <a:prstDash val="solid"/>
            <a:round/>
            <a:headEnd type="none" w="med" len="med"/>
            <a:tailEnd type="triangle" w="med" len="med"/>
          </a:ln>
        </p:spPr>
      </p:cxnSp>
      <p:cxnSp>
        <p:nvCxnSpPr>
          <p:cNvPr id="231" name="Google Shape;231;g33794514c31_0_224"/>
          <p:cNvCxnSpPr/>
          <p:nvPr/>
        </p:nvCxnSpPr>
        <p:spPr>
          <a:xfrm>
            <a:off x="3185888" y="2645331"/>
            <a:ext cx="729900" cy="0"/>
          </a:xfrm>
          <a:prstGeom prst="straightConnector1">
            <a:avLst/>
          </a:prstGeom>
          <a:noFill/>
          <a:ln w="19050" cap="flat" cmpd="sng">
            <a:solidFill>
              <a:srgbClr val="E69138"/>
            </a:solidFill>
            <a:prstDash val="solid"/>
            <a:round/>
            <a:headEnd type="none" w="med" len="med"/>
            <a:tailEnd type="none" w="med" len="med"/>
          </a:ln>
        </p:spPr>
      </p:cxnSp>
      <p:sp>
        <p:nvSpPr>
          <p:cNvPr id="232" name="Google Shape;232;g33794514c31_0_224"/>
          <p:cNvSpPr txBox="1"/>
          <p:nvPr/>
        </p:nvSpPr>
        <p:spPr>
          <a:xfrm>
            <a:off x="1198725" y="2988475"/>
            <a:ext cx="2958300" cy="365100"/>
          </a:xfrm>
          <a:prstGeom prst="rect">
            <a:avLst/>
          </a:prstGeom>
          <a:noFill/>
          <a:ln>
            <a:noFill/>
          </a:ln>
        </p:spPr>
        <p:txBody>
          <a:bodyPr spcFirstLastPara="1" wrap="square" lIns="91425" tIns="45700" rIns="91425" bIns="45700" anchor="t" anchorCtr="0">
            <a:noAutofit/>
          </a:bodyPr>
          <a:lstStyle/>
          <a:p>
            <a:pPr marL="457200" lvl="0" indent="-336550" algn="l" rtl="0">
              <a:lnSpc>
                <a:spcPct val="115000"/>
              </a:lnSpc>
              <a:spcBef>
                <a:spcPts val="1000"/>
              </a:spcBef>
              <a:spcAft>
                <a:spcPts val="0"/>
              </a:spcAft>
              <a:buClr>
                <a:srgbClr val="A64D79"/>
              </a:buClr>
              <a:buSzPts val="1700"/>
              <a:buChar char="●"/>
            </a:pPr>
            <a:r>
              <a:rPr lang="en-US" sz="1700">
                <a:solidFill>
                  <a:schemeClr val="dk1"/>
                </a:solidFill>
              </a:rPr>
              <a:t>Data extraction/cleaning</a:t>
            </a:r>
            <a:endParaRPr sz="1700">
              <a:solidFill>
                <a:schemeClr val="dk1"/>
              </a:solidFill>
            </a:endParaRPr>
          </a:p>
          <a:p>
            <a:pPr marL="457200" lvl="0" indent="-336550" algn="l" rtl="0">
              <a:lnSpc>
                <a:spcPct val="115000"/>
              </a:lnSpc>
              <a:spcBef>
                <a:spcPts val="0"/>
              </a:spcBef>
              <a:spcAft>
                <a:spcPts val="0"/>
              </a:spcAft>
              <a:buClr>
                <a:srgbClr val="A64D79"/>
              </a:buClr>
              <a:buSzPts val="1700"/>
              <a:buChar char="●"/>
            </a:pPr>
            <a:r>
              <a:rPr lang="en-US" sz="1700">
                <a:solidFill>
                  <a:schemeClr val="dk1"/>
                </a:solidFill>
              </a:rPr>
              <a:t>Text segmentation</a:t>
            </a:r>
            <a:endParaRPr sz="1700">
              <a:solidFill>
                <a:schemeClr val="dk1"/>
              </a:solidFill>
            </a:endParaRPr>
          </a:p>
          <a:p>
            <a:pPr marL="457200" lvl="0" indent="-336550" algn="l" rtl="0">
              <a:lnSpc>
                <a:spcPct val="115000"/>
              </a:lnSpc>
              <a:spcBef>
                <a:spcPts val="0"/>
              </a:spcBef>
              <a:spcAft>
                <a:spcPts val="0"/>
              </a:spcAft>
              <a:buClr>
                <a:srgbClr val="A64D79"/>
              </a:buClr>
              <a:buSzPts val="1700"/>
              <a:buChar char="●"/>
            </a:pPr>
            <a:r>
              <a:rPr lang="en-US" sz="1700">
                <a:solidFill>
                  <a:schemeClr val="dk1"/>
                </a:solidFill>
              </a:rPr>
              <a:t>Embedding generation</a:t>
            </a:r>
            <a:endParaRPr sz="1700">
              <a:solidFill>
                <a:schemeClr val="dk1"/>
              </a:solidFill>
            </a:endParaRPr>
          </a:p>
          <a:p>
            <a:pPr marL="457200" lvl="0" indent="-336550" algn="l" rtl="0">
              <a:lnSpc>
                <a:spcPct val="115000"/>
              </a:lnSpc>
              <a:spcBef>
                <a:spcPts val="0"/>
              </a:spcBef>
              <a:spcAft>
                <a:spcPts val="0"/>
              </a:spcAft>
              <a:buClr>
                <a:srgbClr val="A64D79"/>
              </a:buClr>
              <a:buSzPts val="1700"/>
              <a:buChar char="●"/>
            </a:pPr>
            <a:r>
              <a:rPr lang="en-US" sz="1700">
                <a:solidFill>
                  <a:schemeClr val="dk1"/>
                </a:solidFill>
              </a:rPr>
              <a:t>Database</a:t>
            </a:r>
            <a:endParaRPr sz="1700">
              <a:solidFill>
                <a:schemeClr val="dk1"/>
              </a:solidFill>
            </a:endParaRPr>
          </a:p>
        </p:txBody>
      </p:sp>
      <p:sp>
        <p:nvSpPr>
          <p:cNvPr id="233" name="Google Shape;233;g33794514c31_0_224"/>
          <p:cNvSpPr txBox="1"/>
          <p:nvPr/>
        </p:nvSpPr>
        <p:spPr>
          <a:xfrm>
            <a:off x="2741900" y="4329775"/>
            <a:ext cx="3688500" cy="365100"/>
          </a:xfrm>
          <a:prstGeom prst="rect">
            <a:avLst/>
          </a:prstGeom>
          <a:noFill/>
          <a:ln>
            <a:noFill/>
          </a:ln>
        </p:spPr>
        <p:txBody>
          <a:bodyPr spcFirstLastPara="1" wrap="square" lIns="91425" tIns="45700" rIns="91425" bIns="45700" anchor="t" anchorCtr="0">
            <a:noAutofit/>
          </a:bodyPr>
          <a:lstStyle/>
          <a:p>
            <a:pPr marL="457200" lvl="0" indent="-336550" algn="l" rtl="0">
              <a:lnSpc>
                <a:spcPct val="115000"/>
              </a:lnSpc>
              <a:spcBef>
                <a:spcPts val="1000"/>
              </a:spcBef>
              <a:spcAft>
                <a:spcPts val="0"/>
              </a:spcAft>
              <a:buClr>
                <a:srgbClr val="6AA84F"/>
              </a:buClr>
              <a:buSzPts val="1700"/>
              <a:buChar char="●"/>
            </a:pPr>
            <a:r>
              <a:rPr lang="en-US" sz="1700">
                <a:solidFill>
                  <a:schemeClr val="dk1"/>
                </a:solidFill>
              </a:rPr>
              <a:t>Same embedding model</a:t>
            </a:r>
            <a:endParaRPr sz="1700">
              <a:solidFill>
                <a:schemeClr val="dk1"/>
              </a:solidFill>
            </a:endParaRPr>
          </a:p>
          <a:p>
            <a:pPr marL="457200" lvl="0" indent="-336550" algn="l" rtl="0">
              <a:lnSpc>
                <a:spcPct val="115000"/>
              </a:lnSpc>
              <a:spcBef>
                <a:spcPts val="0"/>
              </a:spcBef>
              <a:spcAft>
                <a:spcPts val="0"/>
              </a:spcAft>
              <a:buClr>
                <a:srgbClr val="6AA84F"/>
              </a:buClr>
              <a:buSzPts val="1700"/>
              <a:buChar char="●"/>
            </a:pPr>
            <a:r>
              <a:rPr lang="en-US" sz="1700" b="1">
                <a:solidFill>
                  <a:schemeClr val="dk1"/>
                </a:solidFill>
              </a:rPr>
              <a:t>Similarity-based </a:t>
            </a:r>
            <a:r>
              <a:rPr lang="en-US" sz="1700">
                <a:solidFill>
                  <a:schemeClr val="dk1"/>
                </a:solidFill>
              </a:rPr>
              <a:t>search</a:t>
            </a:r>
            <a:endParaRPr sz="1700">
              <a:solidFill>
                <a:schemeClr val="dk1"/>
              </a:solidFill>
            </a:endParaRPr>
          </a:p>
          <a:p>
            <a:pPr marL="457200" lvl="0" indent="-336550" algn="l" rtl="0">
              <a:lnSpc>
                <a:spcPct val="115000"/>
              </a:lnSpc>
              <a:spcBef>
                <a:spcPts val="0"/>
              </a:spcBef>
              <a:spcAft>
                <a:spcPts val="0"/>
              </a:spcAft>
              <a:buClr>
                <a:srgbClr val="6AA84F"/>
              </a:buClr>
              <a:buSzPts val="1700"/>
              <a:buChar char="●"/>
            </a:pPr>
            <a:r>
              <a:rPr lang="en-US" sz="1700">
                <a:solidFill>
                  <a:schemeClr val="dk1"/>
                </a:solidFill>
              </a:rPr>
              <a:t>Top-k chunks</a:t>
            </a:r>
            <a:endParaRPr sz="1700">
              <a:solidFill>
                <a:schemeClr val="dk1"/>
              </a:solidFill>
            </a:endParaRPr>
          </a:p>
        </p:txBody>
      </p:sp>
      <p:sp>
        <p:nvSpPr>
          <p:cNvPr id="234" name="Google Shape;234;g33794514c31_0_224"/>
          <p:cNvSpPr txBox="1"/>
          <p:nvPr/>
        </p:nvSpPr>
        <p:spPr>
          <a:xfrm>
            <a:off x="4704500" y="2959575"/>
            <a:ext cx="3688500" cy="365100"/>
          </a:xfrm>
          <a:prstGeom prst="rect">
            <a:avLst/>
          </a:prstGeom>
          <a:noFill/>
          <a:ln>
            <a:noFill/>
          </a:ln>
        </p:spPr>
        <p:txBody>
          <a:bodyPr spcFirstLastPara="1" wrap="square" lIns="91425" tIns="45700" rIns="91425" bIns="45700" anchor="t" anchorCtr="0">
            <a:noAutofit/>
          </a:bodyPr>
          <a:lstStyle/>
          <a:p>
            <a:pPr marL="457200" lvl="0" indent="-336550" algn="l" rtl="0">
              <a:lnSpc>
                <a:spcPct val="115000"/>
              </a:lnSpc>
              <a:spcBef>
                <a:spcPts val="1000"/>
              </a:spcBef>
              <a:spcAft>
                <a:spcPts val="0"/>
              </a:spcAft>
              <a:buClr>
                <a:srgbClr val="F1C232"/>
              </a:buClr>
              <a:buSzPts val="1700"/>
              <a:buChar char="●"/>
            </a:pPr>
            <a:r>
              <a:rPr lang="en-US" sz="1700">
                <a:solidFill>
                  <a:schemeClr val="dk1"/>
                </a:solidFill>
              </a:rPr>
              <a:t>Query + Top-k = prompt</a:t>
            </a:r>
            <a:endParaRPr sz="1700">
              <a:solidFill>
                <a:schemeClr val="dk1"/>
              </a:solidFill>
            </a:endParaRPr>
          </a:p>
          <a:p>
            <a:pPr marL="457200" lvl="0" indent="-336550" algn="l" rtl="0">
              <a:lnSpc>
                <a:spcPct val="115000"/>
              </a:lnSpc>
              <a:spcBef>
                <a:spcPts val="0"/>
              </a:spcBef>
              <a:spcAft>
                <a:spcPts val="0"/>
              </a:spcAft>
              <a:buClr>
                <a:srgbClr val="F1C232"/>
              </a:buClr>
              <a:buSzPts val="1700"/>
              <a:buChar char="●"/>
            </a:pPr>
            <a:r>
              <a:rPr lang="en-US" sz="1700">
                <a:solidFill>
                  <a:schemeClr val="dk1"/>
                </a:solidFill>
              </a:rPr>
              <a:t>Output</a:t>
            </a:r>
            <a:endParaRPr sz="17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33794514c31_0_26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“Naive” RAG: </a:t>
            </a:r>
            <a:r>
              <a:rPr lang="en-US" sz="3600"/>
              <a:t>Limitations</a:t>
            </a:r>
            <a:endParaRPr sz="3600"/>
          </a:p>
        </p:txBody>
      </p:sp>
      <p:sp>
        <p:nvSpPr>
          <p:cNvPr id="240" name="Google Shape;240;g33794514c31_0_260"/>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12</a:t>
            </a:fld>
            <a:endParaRPr/>
          </a:p>
        </p:txBody>
      </p:sp>
      <p:sp>
        <p:nvSpPr>
          <p:cNvPr id="241" name="Google Shape;241;g33794514c31_0_260"/>
          <p:cNvSpPr txBox="1"/>
          <p:nvPr/>
        </p:nvSpPr>
        <p:spPr>
          <a:xfrm>
            <a:off x="938000" y="1908600"/>
            <a:ext cx="7296300" cy="1364100"/>
          </a:xfrm>
          <a:prstGeom prst="rect">
            <a:avLst/>
          </a:prstGeom>
          <a:noFill/>
          <a:ln>
            <a:noFill/>
          </a:ln>
        </p:spPr>
        <p:txBody>
          <a:bodyPr spcFirstLastPara="1" wrap="square" lIns="91425" tIns="45700" rIns="91425" bIns="45700" anchor="t" anchorCtr="0">
            <a:normAutofit lnSpcReduction="10000"/>
          </a:bodyPr>
          <a:lstStyle/>
          <a:p>
            <a:pPr marL="457200" lvl="0" indent="-336550" algn="l" rtl="0">
              <a:lnSpc>
                <a:spcPct val="150000"/>
              </a:lnSpc>
              <a:spcBef>
                <a:spcPts val="1000"/>
              </a:spcBef>
              <a:spcAft>
                <a:spcPts val="0"/>
              </a:spcAft>
              <a:buClr>
                <a:srgbClr val="E69138"/>
              </a:buClr>
              <a:buSzPts val="1700"/>
              <a:buAutoNum type="arabicPeriod"/>
            </a:pPr>
            <a:r>
              <a:rPr lang="en-US" sz="1700">
                <a:solidFill>
                  <a:schemeClr val="dk1"/>
                </a:solidFill>
              </a:rPr>
              <a:t>Challenges associated with </a:t>
            </a:r>
            <a:r>
              <a:rPr lang="en-US" sz="1700" b="1">
                <a:solidFill>
                  <a:schemeClr val="dk1"/>
                </a:solidFill>
              </a:rPr>
              <a:t>retrieval</a:t>
            </a:r>
            <a:endParaRPr sz="1700">
              <a:solidFill>
                <a:schemeClr val="dk1"/>
              </a:solidFill>
            </a:endParaRPr>
          </a:p>
          <a:p>
            <a:pPr marL="914400" lvl="0" indent="-336550" algn="l" rtl="0">
              <a:lnSpc>
                <a:spcPct val="150000"/>
              </a:lnSpc>
              <a:spcBef>
                <a:spcPts val="0"/>
              </a:spcBef>
              <a:spcAft>
                <a:spcPts val="0"/>
              </a:spcAft>
              <a:buClr>
                <a:schemeClr val="dk1"/>
              </a:buClr>
              <a:buSzPts val="1700"/>
              <a:buChar char="-"/>
            </a:pPr>
            <a:r>
              <a:rPr lang="en-US" sz="1700">
                <a:solidFill>
                  <a:schemeClr val="dk1"/>
                </a:solidFill>
              </a:rPr>
              <a:t>Precision; recall</a:t>
            </a:r>
            <a:endParaRPr sz="1700">
              <a:solidFill>
                <a:schemeClr val="dk1"/>
              </a:solidFill>
            </a:endParaRPr>
          </a:p>
          <a:p>
            <a:pPr marL="914400" lvl="0" indent="-336550" algn="l" rtl="0">
              <a:lnSpc>
                <a:spcPct val="150000"/>
              </a:lnSpc>
              <a:spcBef>
                <a:spcPts val="0"/>
              </a:spcBef>
              <a:spcAft>
                <a:spcPts val="0"/>
              </a:spcAft>
              <a:buClr>
                <a:schemeClr val="dk1"/>
              </a:buClr>
              <a:buSzPts val="1700"/>
              <a:buChar char="-"/>
            </a:pPr>
            <a:r>
              <a:rPr lang="en-US" sz="1700">
                <a:solidFill>
                  <a:schemeClr val="dk1"/>
                </a:solidFill>
              </a:rPr>
              <a:t>Inexistence of relevant information</a:t>
            </a:r>
            <a:endParaRPr sz="1700">
              <a:solidFill>
                <a:schemeClr val="dk1"/>
              </a:solidFill>
            </a:endParaRPr>
          </a:p>
        </p:txBody>
      </p:sp>
      <p:sp>
        <p:nvSpPr>
          <p:cNvPr id="242" name="Google Shape;242;g33794514c31_0_260"/>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pic>
        <p:nvPicPr>
          <p:cNvPr id="243" name="Google Shape;243;g33794514c31_0_260"/>
          <p:cNvPicPr preferRelativeResize="0"/>
          <p:nvPr/>
        </p:nvPicPr>
        <p:blipFill>
          <a:blip r:embed="rId3">
            <a:alphaModFix/>
          </a:blip>
          <a:stretch>
            <a:fillRect/>
          </a:stretch>
        </p:blipFill>
        <p:spPr>
          <a:xfrm>
            <a:off x="9130550" y="242450"/>
            <a:ext cx="2406650" cy="5398449"/>
          </a:xfrm>
          <a:prstGeom prst="rect">
            <a:avLst/>
          </a:prstGeom>
          <a:noFill/>
          <a:ln w="19050" cap="flat" cmpd="sng">
            <a:solidFill>
              <a:srgbClr val="E69138"/>
            </a:solidFill>
            <a:prstDash val="solid"/>
            <a:round/>
            <a:headEnd type="none" w="sm" len="sm"/>
            <a:tailEnd type="none" w="sm" len="sm"/>
          </a:ln>
        </p:spPr>
      </p:pic>
      <p:sp>
        <p:nvSpPr>
          <p:cNvPr id="244" name="Google Shape;244;g33794514c31_0_260"/>
          <p:cNvSpPr txBox="1"/>
          <p:nvPr/>
        </p:nvSpPr>
        <p:spPr>
          <a:xfrm>
            <a:off x="938000" y="3323538"/>
            <a:ext cx="7296300" cy="1364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1700" b="1">
                <a:solidFill>
                  <a:srgbClr val="E69138"/>
                </a:solidFill>
              </a:rPr>
              <a:t>2.</a:t>
            </a:r>
            <a:r>
              <a:rPr lang="en-US" sz="1700">
                <a:solidFill>
                  <a:srgbClr val="E69138"/>
                </a:solidFill>
              </a:rPr>
              <a:t> </a:t>
            </a:r>
            <a:r>
              <a:rPr lang="en-US" sz="1700">
                <a:solidFill>
                  <a:schemeClr val="dk1"/>
                </a:solidFill>
              </a:rPr>
              <a:t>	</a:t>
            </a:r>
            <a:r>
              <a:rPr lang="en-US" sz="1700" b="1">
                <a:solidFill>
                  <a:schemeClr val="dk1"/>
                </a:solidFill>
              </a:rPr>
              <a:t>Disjointed/incoherent</a:t>
            </a:r>
            <a:r>
              <a:rPr lang="en-US" sz="1700">
                <a:solidFill>
                  <a:schemeClr val="dk1"/>
                </a:solidFill>
              </a:rPr>
              <a:t> outputs</a:t>
            </a:r>
            <a:endParaRPr sz="1700">
              <a:solidFill>
                <a:schemeClr val="dk1"/>
              </a:solidFill>
            </a:endParaRPr>
          </a:p>
          <a:p>
            <a:pPr marL="914400" lvl="0" indent="-336550" algn="l" rtl="0">
              <a:lnSpc>
                <a:spcPct val="150000"/>
              </a:lnSpc>
              <a:spcBef>
                <a:spcPts val="1000"/>
              </a:spcBef>
              <a:spcAft>
                <a:spcPts val="0"/>
              </a:spcAft>
              <a:buClr>
                <a:schemeClr val="dk1"/>
              </a:buClr>
              <a:buSzPts val="1700"/>
              <a:buChar char="-"/>
            </a:pPr>
            <a:r>
              <a:rPr lang="en-US" sz="1700">
                <a:solidFill>
                  <a:schemeClr val="dk1"/>
                </a:solidFill>
              </a:rPr>
              <a:t>Redundancy</a:t>
            </a:r>
            <a:endParaRPr sz="1700">
              <a:solidFill>
                <a:schemeClr val="dk1"/>
              </a:solidFill>
            </a:endParaRPr>
          </a:p>
          <a:p>
            <a:pPr marL="914400" lvl="0" indent="-336550" algn="l" rtl="0">
              <a:lnSpc>
                <a:spcPct val="150000"/>
              </a:lnSpc>
              <a:spcBef>
                <a:spcPts val="0"/>
              </a:spcBef>
              <a:spcAft>
                <a:spcPts val="0"/>
              </a:spcAft>
              <a:buClr>
                <a:schemeClr val="dk1"/>
              </a:buClr>
              <a:buSzPts val="1700"/>
              <a:buChar char="-"/>
            </a:pPr>
            <a:r>
              <a:rPr lang="en-US" sz="1700">
                <a:solidFill>
                  <a:schemeClr val="dk1"/>
                </a:solidFill>
              </a:rPr>
              <a:t>Stylistic/Tonal inconsistency</a:t>
            </a:r>
            <a:endParaRPr sz="1700">
              <a:solidFill>
                <a:schemeClr val="dk1"/>
              </a:solidFill>
            </a:endParaRPr>
          </a:p>
        </p:txBody>
      </p:sp>
      <p:sp>
        <p:nvSpPr>
          <p:cNvPr id="245" name="Google Shape;245;g33794514c31_0_260"/>
          <p:cNvSpPr txBox="1"/>
          <p:nvPr/>
        </p:nvSpPr>
        <p:spPr>
          <a:xfrm>
            <a:off x="938000" y="4738475"/>
            <a:ext cx="7296300" cy="13641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700" b="1">
                <a:solidFill>
                  <a:srgbClr val="E69138"/>
                </a:solidFill>
              </a:rPr>
              <a:t>3.</a:t>
            </a:r>
            <a:r>
              <a:rPr lang="en-US" sz="1700">
                <a:solidFill>
                  <a:schemeClr val="dk1"/>
                </a:solidFill>
              </a:rPr>
              <a:t> 	</a:t>
            </a:r>
            <a:r>
              <a:rPr lang="en-US" sz="1700" b="1">
                <a:solidFill>
                  <a:schemeClr val="dk1"/>
                </a:solidFill>
              </a:rPr>
              <a:t>Hallucinations</a:t>
            </a:r>
            <a:r>
              <a:rPr lang="en-US" sz="1700">
                <a:solidFill>
                  <a:schemeClr val="dk1"/>
                </a:solidFill>
              </a:rPr>
              <a:t>, bias, toxicity…</a:t>
            </a:r>
            <a:endParaRPr sz="17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33794514c31_0_278"/>
          <p:cNvPicPr preferRelativeResize="0"/>
          <p:nvPr/>
        </p:nvPicPr>
        <p:blipFill>
          <a:blip r:embed="rId3">
            <a:alphaModFix/>
          </a:blip>
          <a:stretch>
            <a:fillRect/>
          </a:stretch>
        </p:blipFill>
        <p:spPr>
          <a:xfrm>
            <a:off x="9130550" y="242450"/>
            <a:ext cx="2434075" cy="5460000"/>
          </a:xfrm>
          <a:prstGeom prst="rect">
            <a:avLst/>
          </a:prstGeom>
          <a:noFill/>
          <a:ln w="19050" cap="flat" cmpd="sng">
            <a:solidFill>
              <a:srgbClr val="E69138"/>
            </a:solidFill>
            <a:prstDash val="solid"/>
            <a:round/>
            <a:headEnd type="none" w="sm" len="sm"/>
            <a:tailEnd type="none" w="sm" len="sm"/>
          </a:ln>
        </p:spPr>
      </p:pic>
      <p:sp>
        <p:nvSpPr>
          <p:cNvPr id="251" name="Google Shape;251;g33794514c31_0_27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Advanced RAG </a:t>
            </a:r>
            <a:endParaRPr sz="3600"/>
          </a:p>
        </p:txBody>
      </p:sp>
      <p:sp>
        <p:nvSpPr>
          <p:cNvPr id="252" name="Google Shape;252;g33794514c31_0_278"/>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13</a:t>
            </a:fld>
            <a:endParaRPr/>
          </a:p>
        </p:txBody>
      </p:sp>
      <p:sp>
        <p:nvSpPr>
          <p:cNvPr id="253" name="Google Shape;253;g33794514c31_0_278"/>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254" name="Google Shape;254;g33794514c31_0_278"/>
          <p:cNvSpPr txBox="1"/>
          <p:nvPr/>
        </p:nvSpPr>
        <p:spPr>
          <a:xfrm>
            <a:off x="938000" y="1908600"/>
            <a:ext cx="72963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Focuses on enhancing </a:t>
            </a:r>
            <a:r>
              <a:rPr lang="en-US" sz="1800" b="1">
                <a:solidFill>
                  <a:srgbClr val="E69138"/>
                </a:solidFill>
              </a:rPr>
              <a:t>retrieval quality</a:t>
            </a:r>
            <a:r>
              <a:rPr lang="en-US" sz="1800">
                <a:solidFill>
                  <a:schemeClr val="dk1"/>
                </a:solidFill>
              </a:rPr>
              <a:t>!</a:t>
            </a:r>
            <a:endParaRPr sz="1800">
              <a:solidFill>
                <a:schemeClr val="dk1"/>
              </a:solidFill>
            </a:endParaRPr>
          </a:p>
        </p:txBody>
      </p:sp>
      <p:grpSp>
        <p:nvGrpSpPr>
          <p:cNvPr id="255" name="Google Shape;255;g33794514c31_0_278"/>
          <p:cNvGrpSpPr/>
          <p:nvPr/>
        </p:nvGrpSpPr>
        <p:grpSpPr>
          <a:xfrm>
            <a:off x="1107825" y="2668500"/>
            <a:ext cx="7291831" cy="560100"/>
            <a:chOff x="275263" y="2215475"/>
            <a:chExt cx="7291831" cy="560100"/>
          </a:xfrm>
        </p:grpSpPr>
        <p:sp>
          <p:nvSpPr>
            <p:cNvPr id="256" name="Google Shape;256;g33794514c31_0_278"/>
            <p:cNvSpPr/>
            <p:nvPr/>
          </p:nvSpPr>
          <p:spPr>
            <a:xfrm>
              <a:off x="275263" y="2215475"/>
              <a:ext cx="2912700" cy="5601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Pre-Retrieval</a:t>
              </a:r>
              <a:endParaRPr sz="1900">
                <a:solidFill>
                  <a:srgbClr val="FFFFFF"/>
                </a:solidFill>
              </a:endParaRPr>
            </a:p>
          </p:txBody>
        </p:sp>
        <p:sp>
          <p:nvSpPr>
            <p:cNvPr id="257" name="Google Shape;257;g33794514c31_0_278"/>
            <p:cNvSpPr/>
            <p:nvPr/>
          </p:nvSpPr>
          <p:spPr>
            <a:xfrm>
              <a:off x="4654393" y="2215475"/>
              <a:ext cx="2912700" cy="5601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Post-Retrieval</a:t>
              </a:r>
              <a:endParaRPr sz="1900">
                <a:solidFill>
                  <a:srgbClr val="FFFFFF"/>
                </a:solidFill>
              </a:endParaRPr>
            </a:p>
          </p:txBody>
        </p:sp>
      </p:grpSp>
      <p:sp>
        <p:nvSpPr>
          <p:cNvPr id="258" name="Google Shape;258;g33794514c31_0_278"/>
          <p:cNvSpPr txBox="1"/>
          <p:nvPr/>
        </p:nvSpPr>
        <p:spPr>
          <a:xfrm>
            <a:off x="1049088" y="3276025"/>
            <a:ext cx="2933100" cy="7599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50000"/>
              </a:lnSpc>
              <a:spcBef>
                <a:spcPts val="1000"/>
              </a:spcBef>
              <a:spcAft>
                <a:spcPts val="0"/>
              </a:spcAft>
              <a:buNone/>
            </a:pPr>
            <a:r>
              <a:rPr lang="en-US" sz="1700"/>
              <a:t>Optimizing the index structure and original query</a:t>
            </a:r>
            <a:endParaRPr sz="1700" b="1">
              <a:solidFill>
                <a:srgbClr val="000000"/>
              </a:solidFill>
            </a:endParaRPr>
          </a:p>
        </p:txBody>
      </p:sp>
      <p:sp>
        <p:nvSpPr>
          <p:cNvPr id="259" name="Google Shape;259;g33794514c31_0_278"/>
          <p:cNvSpPr/>
          <p:nvPr/>
        </p:nvSpPr>
        <p:spPr>
          <a:xfrm>
            <a:off x="986100" y="2525950"/>
            <a:ext cx="406800" cy="4026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a:solidFill>
                  <a:schemeClr val="lt1"/>
                </a:solidFill>
              </a:rPr>
              <a:t>1</a:t>
            </a:r>
            <a:endParaRPr b="1">
              <a:solidFill>
                <a:schemeClr val="lt1"/>
              </a:solidFill>
            </a:endParaRPr>
          </a:p>
        </p:txBody>
      </p:sp>
      <p:sp>
        <p:nvSpPr>
          <p:cNvPr id="260" name="Google Shape;260;g33794514c31_0_278"/>
          <p:cNvSpPr/>
          <p:nvPr/>
        </p:nvSpPr>
        <p:spPr>
          <a:xfrm>
            <a:off x="10036361" y="1826100"/>
            <a:ext cx="374700" cy="3756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261" name="Google Shape;261;g33794514c31_0_278"/>
          <p:cNvSpPr/>
          <p:nvPr/>
        </p:nvSpPr>
        <p:spPr>
          <a:xfrm>
            <a:off x="5284075" y="2525950"/>
            <a:ext cx="406800" cy="4026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262" name="Google Shape;262;g33794514c31_0_278"/>
          <p:cNvSpPr/>
          <p:nvPr/>
        </p:nvSpPr>
        <p:spPr>
          <a:xfrm>
            <a:off x="9182200" y="2980920"/>
            <a:ext cx="374700" cy="3756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263" name="Google Shape;263;g33794514c31_0_278"/>
          <p:cNvSpPr txBox="1"/>
          <p:nvPr/>
        </p:nvSpPr>
        <p:spPr>
          <a:xfrm>
            <a:off x="5407100" y="3297825"/>
            <a:ext cx="3108300" cy="8724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1000"/>
              </a:spcBef>
              <a:spcAft>
                <a:spcPts val="0"/>
              </a:spcAft>
              <a:buNone/>
            </a:pPr>
            <a:r>
              <a:rPr lang="en-US" sz="1700"/>
              <a:t>Effectively integrating the relevant content into the query</a:t>
            </a:r>
            <a:endParaRPr sz="1700" b="1">
              <a:solidFill>
                <a:srgbClr val="000000"/>
              </a:solidFill>
            </a:endParaRPr>
          </a:p>
        </p:txBody>
      </p:sp>
      <p:sp>
        <p:nvSpPr>
          <p:cNvPr id="264" name="Google Shape;264;g33794514c31_0_278"/>
          <p:cNvSpPr txBox="1"/>
          <p:nvPr/>
        </p:nvSpPr>
        <p:spPr>
          <a:xfrm>
            <a:off x="1107825" y="4225400"/>
            <a:ext cx="2990700" cy="1476900"/>
          </a:xfrm>
          <a:prstGeom prst="rect">
            <a:avLst/>
          </a:prstGeom>
          <a:noFill/>
          <a:ln>
            <a:noFill/>
          </a:ln>
        </p:spPr>
        <p:txBody>
          <a:bodyPr spcFirstLastPara="1" wrap="square" lIns="91425" tIns="45700" rIns="91425" bIns="45700" anchor="t" anchorCtr="0">
            <a:normAutofit fontScale="85000" lnSpcReduction="10000"/>
          </a:bodyPr>
          <a:lstStyle/>
          <a:p>
            <a:pPr marL="457200" lvl="0" indent="-320357" algn="l" rtl="0">
              <a:lnSpc>
                <a:spcPct val="150000"/>
              </a:lnSpc>
              <a:spcBef>
                <a:spcPts val="1000"/>
              </a:spcBef>
              <a:spcAft>
                <a:spcPts val="0"/>
              </a:spcAft>
              <a:buClr>
                <a:srgbClr val="2955F2"/>
              </a:buClr>
              <a:buSzPct val="100000"/>
              <a:buAutoNum type="arabicPeriod"/>
            </a:pPr>
            <a:r>
              <a:rPr lang="en-US" sz="1700"/>
              <a:t>Quality of the content being indexed</a:t>
            </a:r>
            <a:endParaRPr sz="1700"/>
          </a:p>
          <a:p>
            <a:pPr marL="457200" lvl="0" indent="-320357" algn="l" rtl="0">
              <a:lnSpc>
                <a:spcPct val="150000"/>
              </a:lnSpc>
              <a:spcBef>
                <a:spcPts val="0"/>
              </a:spcBef>
              <a:spcAft>
                <a:spcPts val="0"/>
              </a:spcAft>
              <a:buClr>
                <a:srgbClr val="2955F2"/>
              </a:buClr>
              <a:buSzPct val="100000"/>
              <a:buAutoNum type="arabicPeriod"/>
            </a:pPr>
            <a:r>
              <a:rPr lang="en-US" sz="1700"/>
              <a:t>User request more suitable for the retrieval task</a:t>
            </a:r>
            <a:endParaRPr sz="1700"/>
          </a:p>
        </p:txBody>
      </p:sp>
      <p:sp>
        <p:nvSpPr>
          <p:cNvPr id="265" name="Google Shape;265;g33794514c31_0_278"/>
          <p:cNvSpPr txBox="1"/>
          <p:nvPr/>
        </p:nvSpPr>
        <p:spPr>
          <a:xfrm>
            <a:off x="5465900" y="4225400"/>
            <a:ext cx="2990700" cy="1476900"/>
          </a:xfrm>
          <a:prstGeom prst="rect">
            <a:avLst/>
          </a:prstGeom>
          <a:noFill/>
          <a:ln>
            <a:noFill/>
          </a:ln>
        </p:spPr>
        <p:txBody>
          <a:bodyPr spcFirstLastPara="1" wrap="square" lIns="91425" tIns="45700" rIns="91425" bIns="45700" anchor="t" anchorCtr="0">
            <a:normAutofit/>
          </a:bodyPr>
          <a:lstStyle/>
          <a:p>
            <a:pPr marL="457200" lvl="0" indent="-317500" algn="l" rtl="0">
              <a:lnSpc>
                <a:spcPct val="140000"/>
              </a:lnSpc>
              <a:spcBef>
                <a:spcPts val="1000"/>
              </a:spcBef>
              <a:spcAft>
                <a:spcPts val="0"/>
              </a:spcAft>
              <a:buClr>
                <a:srgbClr val="2955F2"/>
              </a:buClr>
              <a:buSzPts val="1400"/>
              <a:buAutoNum type="arabicPeriod"/>
            </a:pPr>
            <a:r>
              <a:rPr lang="en-US"/>
              <a:t>Relocating the relevant content to the edges of the prompt: </a:t>
            </a:r>
            <a:r>
              <a:rPr lang="en-US" b="1"/>
              <a:t>avoids information overload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33794514c31_0_30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endParaRPr sz="3600"/>
          </a:p>
        </p:txBody>
      </p:sp>
      <p:sp>
        <p:nvSpPr>
          <p:cNvPr id="271" name="Google Shape;271;g33794514c31_0_303"/>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14</a:t>
            </a:fld>
            <a:endParaRPr/>
          </a:p>
        </p:txBody>
      </p:sp>
      <p:sp>
        <p:nvSpPr>
          <p:cNvPr id="272" name="Google Shape;272;g33794514c31_0_303"/>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273" name="Google Shape;273;g33794514c31_0_303"/>
          <p:cNvSpPr txBox="1"/>
          <p:nvPr/>
        </p:nvSpPr>
        <p:spPr>
          <a:xfrm>
            <a:off x="938000" y="1908600"/>
            <a:ext cx="103245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Builds upon the two former RAG paradigms, enhancing </a:t>
            </a:r>
            <a:r>
              <a:rPr lang="en-US" sz="1800" b="1">
                <a:solidFill>
                  <a:schemeClr val="dk1"/>
                </a:solidFill>
              </a:rPr>
              <a:t>adaptability </a:t>
            </a:r>
            <a:r>
              <a:rPr lang="en-US" sz="1800">
                <a:solidFill>
                  <a:schemeClr val="dk1"/>
                </a:solidFill>
              </a:rPr>
              <a:t>and </a:t>
            </a:r>
            <a:r>
              <a:rPr lang="en-US" sz="1800" b="1">
                <a:solidFill>
                  <a:schemeClr val="dk1"/>
                </a:solidFill>
              </a:rPr>
              <a:t>versatility</a:t>
            </a:r>
            <a:endParaRPr sz="1800" b="1">
              <a:solidFill>
                <a:schemeClr val="dk1"/>
              </a:solidFill>
            </a:endParaRPr>
          </a:p>
        </p:txBody>
      </p:sp>
      <p:sp>
        <p:nvSpPr>
          <p:cNvPr id="274" name="Google Shape;274;g33794514c31_0_303"/>
          <p:cNvSpPr/>
          <p:nvPr/>
        </p:nvSpPr>
        <p:spPr>
          <a:xfrm>
            <a:off x="1238875" y="3769600"/>
            <a:ext cx="5548500" cy="4026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Search Module </a:t>
            </a:r>
            <a:endParaRPr sz="1900">
              <a:solidFill>
                <a:srgbClr val="FFFFFF"/>
              </a:solidFill>
            </a:endParaRPr>
          </a:p>
        </p:txBody>
      </p:sp>
      <p:sp>
        <p:nvSpPr>
          <p:cNvPr id="275" name="Google Shape;275;g33794514c31_0_303"/>
          <p:cNvSpPr txBox="1"/>
          <p:nvPr/>
        </p:nvSpPr>
        <p:spPr>
          <a:xfrm>
            <a:off x="1613875" y="2578038"/>
            <a:ext cx="4798500" cy="7599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50000"/>
              </a:lnSpc>
              <a:spcBef>
                <a:spcPts val="1000"/>
              </a:spcBef>
              <a:spcAft>
                <a:spcPts val="0"/>
              </a:spcAft>
              <a:buNone/>
            </a:pPr>
            <a:r>
              <a:rPr lang="en-US" sz="1700"/>
              <a:t>Adds </a:t>
            </a:r>
            <a:r>
              <a:rPr lang="en-US" sz="1700" b="1"/>
              <a:t>new </a:t>
            </a:r>
            <a:r>
              <a:rPr lang="en-US" sz="1700" b="1">
                <a:solidFill>
                  <a:srgbClr val="E69138"/>
                </a:solidFill>
              </a:rPr>
              <a:t>specialized</a:t>
            </a:r>
            <a:r>
              <a:rPr lang="en-US" sz="1700" b="1"/>
              <a:t> modules </a:t>
            </a:r>
            <a:r>
              <a:rPr lang="en-US" sz="1700"/>
              <a:t>to improve retrieval and processing capabilities</a:t>
            </a:r>
            <a:endParaRPr sz="1700">
              <a:solidFill>
                <a:srgbClr val="000000"/>
              </a:solidFill>
            </a:endParaRPr>
          </a:p>
        </p:txBody>
      </p:sp>
      <p:sp>
        <p:nvSpPr>
          <p:cNvPr id="276" name="Google Shape;276;g33794514c31_0_303"/>
          <p:cNvSpPr/>
          <p:nvPr/>
        </p:nvSpPr>
        <p:spPr>
          <a:xfrm>
            <a:off x="1014200" y="3611900"/>
            <a:ext cx="406800" cy="4026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1</a:t>
            </a:r>
            <a:endParaRPr b="1">
              <a:solidFill>
                <a:schemeClr val="lt1"/>
              </a:solidFill>
            </a:endParaRPr>
          </a:p>
        </p:txBody>
      </p:sp>
      <p:sp>
        <p:nvSpPr>
          <p:cNvPr id="277" name="Google Shape;277;g33794514c31_0_303"/>
          <p:cNvSpPr txBox="1"/>
          <p:nvPr/>
        </p:nvSpPr>
        <p:spPr>
          <a:xfrm>
            <a:off x="1116175" y="4345400"/>
            <a:ext cx="5793900" cy="1476900"/>
          </a:xfrm>
          <a:prstGeom prst="rect">
            <a:avLst/>
          </a:prstGeom>
          <a:noFill/>
          <a:ln>
            <a:noFill/>
          </a:ln>
        </p:spPr>
        <p:txBody>
          <a:bodyPr spcFirstLastPara="1" wrap="square" lIns="91425" tIns="45700" rIns="91425" bIns="45700" anchor="t" anchorCtr="0">
            <a:normAutofit/>
          </a:bodyPr>
          <a:lstStyle/>
          <a:p>
            <a:pPr marL="457200" lvl="0" indent="-336550" algn="l" rtl="0">
              <a:lnSpc>
                <a:spcPct val="150000"/>
              </a:lnSpc>
              <a:spcBef>
                <a:spcPts val="1000"/>
              </a:spcBef>
              <a:spcAft>
                <a:spcPts val="0"/>
              </a:spcAft>
              <a:buClr>
                <a:srgbClr val="2955F2"/>
              </a:buClr>
              <a:buSzPts val="1700"/>
              <a:buChar char="●"/>
            </a:pPr>
            <a:r>
              <a:rPr lang="en-US" sz="1700"/>
              <a:t>Adapts to specific scenarios by directly searching multiple data sources: databases, web sources</a:t>
            </a:r>
            <a:endParaRPr sz="1700"/>
          </a:p>
        </p:txBody>
      </p:sp>
      <p:pic>
        <p:nvPicPr>
          <p:cNvPr id="278" name="Google Shape;278;g33794514c31_0_303"/>
          <p:cNvPicPr preferRelativeResize="0"/>
          <p:nvPr/>
        </p:nvPicPr>
        <p:blipFill rotWithShape="1">
          <a:blip r:embed="rId3">
            <a:alphaModFix/>
          </a:blip>
          <a:srcRect b="45048"/>
          <a:stretch/>
        </p:blipFill>
        <p:spPr>
          <a:xfrm>
            <a:off x="7393025" y="2569775"/>
            <a:ext cx="4167400" cy="2907375"/>
          </a:xfrm>
          <a:prstGeom prst="rect">
            <a:avLst/>
          </a:prstGeom>
          <a:noFill/>
          <a:ln w="19050" cap="flat" cmpd="sng">
            <a:solidFill>
              <a:srgbClr val="E69138"/>
            </a:solidFill>
            <a:prstDash val="solid"/>
            <a:round/>
            <a:headEnd type="none" w="sm" len="sm"/>
            <a:tailEnd type="none" w="sm" len="sm"/>
          </a:ln>
        </p:spPr>
      </p:pic>
      <p:sp>
        <p:nvSpPr>
          <p:cNvPr id="279" name="Google Shape;279;g33794514c31_0_303"/>
          <p:cNvSpPr/>
          <p:nvPr/>
        </p:nvSpPr>
        <p:spPr>
          <a:xfrm>
            <a:off x="8898275" y="2668500"/>
            <a:ext cx="309000" cy="3057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lt1"/>
                </a:solidFill>
              </a:rPr>
              <a:t>1</a:t>
            </a:r>
            <a:endParaRPr sz="1100"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33794514c31_0_32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endParaRPr sz="3600"/>
          </a:p>
        </p:txBody>
      </p:sp>
      <p:sp>
        <p:nvSpPr>
          <p:cNvPr id="285" name="Google Shape;285;g33794514c31_0_325"/>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15</a:t>
            </a:fld>
            <a:endParaRPr/>
          </a:p>
        </p:txBody>
      </p:sp>
      <p:sp>
        <p:nvSpPr>
          <p:cNvPr id="286" name="Google Shape;286;g33794514c31_0_325"/>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287" name="Google Shape;287;g33794514c31_0_325"/>
          <p:cNvSpPr txBox="1"/>
          <p:nvPr/>
        </p:nvSpPr>
        <p:spPr>
          <a:xfrm>
            <a:off x="938000" y="1908600"/>
            <a:ext cx="103245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Builds upon the two former RAG paradigms, enhancing </a:t>
            </a:r>
            <a:r>
              <a:rPr lang="en-US" sz="1800" b="1">
                <a:solidFill>
                  <a:schemeClr val="dk1"/>
                </a:solidFill>
              </a:rPr>
              <a:t>adaptability </a:t>
            </a:r>
            <a:r>
              <a:rPr lang="en-US" sz="1800">
                <a:solidFill>
                  <a:schemeClr val="dk1"/>
                </a:solidFill>
              </a:rPr>
              <a:t>and </a:t>
            </a:r>
            <a:r>
              <a:rPr lang="en-US" sz="1800" b="1">
                <a:solidFill>
                  <a:schemeClr val="dk1"/>
                </a:solidFill>
              </a:rPr>
              <a:t>versatility</a:t>
            </a:r>
            <a:endParaRPr sz="1800" b="1">
              <a:solidFill>
                <a:schemeClr val="dk1"/>
              </a:solidFill>
            </a:endParaRPr>
          </a:p>
        </p:txBody>
      </p:sp>
      <p:sp>
        <p:nvSpPr>
          <p:cNvPr id="288" name="Google Shape;288;g33794514c31_0_325"/>
          <p:cNvSpPr/>
          <p:nvPr/>
        </p:nvSpPr>
        <p:spPr>
          <a:xfrm>
            <a:off x="1238875" y="3769600"/>
            <a:ext cx="5548500" cy="4026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Fusion Module</a:t>
            </a:r>
            <a:endParaRPr sz="1900">
              <a:solidFill>
                <a:srgbClr val="FFFFFF"/>
              </a:solidFill>
            </a:endParaRPr>
          </a:p>
        </p:txBody>
      </p:sp>
      <p:sp>
        <p:nvSpPr>
          <p:cNvPr id="289" name="Google Shape;289;g33794514c31_0_325"/>
          <p:cNvSpPr txBox="1"/>
          <p:nvPr/>
        </p:nvSpPr>
        <p:spPr>
          <a:xfrm>
            <a:off x="1613875" y="2578038"/>
            <a:ext cx="4798500" cy="7599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50000"/>
              </a:lnSpc>
              <a:spcBef>
                <a:spcPts val="1000"/>
              </a:spcBef>
              <a:spcAft>
                <a:spcPts val="0"/>
              </a:spcAft>
              <a:buNone/>
            </a:pPr>
            <a:r>
              <a:rPr lang="en-US" sz="1700"/>
              <a:t>Adds </a:t>
            </a:r>
            <a:r>
              <a:rPr lang="en-US" sz="1700" b="1"/>
              <a:t>new </a:t>
            </a:r>
            <a:r>
              <a:rPr lang="en-US" sz="1700" b="1">
                <a:solidFill>
                  <a:srgbClr val="E69138"/>
                </a:solidFill>
              </a:rPr>
              <a:t>specialized</a:t>
            </a:r>
            <a:r>
              <a:rPr lang="en-US" sz="1700" b="1"/>
              <a:t> modules </a:t>
            </a:r>
            <a:r>
              <a:rPr lang="en-US" sz="1700"/>
              <a:t>to improve retrieval and processing capabilities</a:t>
            </a:r>
            <a:endParaRPr sz="1700">
              <a:solidFill>
                <a:srgbClr val="000000"/>
              </a:solidFill>
            </a:endParaRPr>
          </a:p>
        </p:txBody>
      </p:sp>
      <p:sp>
        <p:nvSpPr>
          <p:cNvPr id="290" name="Google Shape;290;g33794514c31_0_325"/>
          <p:cNvSpPr/>
          <p:nvPr/>
        </p:nvSpPr>
        <p:spPr>
          <a:xfrm>
            <a:off x="1014200" y="3611900"/>
            <a:ext cx="406800" cy="4026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2</a:t>
            </a:r>
            <a:endParaRPr b="1">
              <a:solidFill>
                <a:schemeClr val="lt1"/>
              </a:solidFill>
            </a:endParaRPr>
          </a:p>
        </p:txBody>
      </p:sp>
      <p:sp>
        <p:nvSpPr>
          <p:cNvPr id="291" name="Google Shape;291;g33794514c31_0_325"/>
          <p:cNvSpPr txBox="1"/>
          <p:nvPr/>
        </p:nvSpPr>
        <p:spPr>
          <a:xfrm>
            <a:off x="1116175" y="4345400"/>
            <a:ext cx="5793900" cy="1476900"/>
          </a:xfrm>
          <a:prstGeom prst="rect">
            <a:avLst/>
          </a:prstGeom>
          <a:noFill/>
          <a:ln>
            <a:noFill/>
          </a:ln>
        </p:spPr>
        <p:txBody>
          <a:bodyPr spcFirstLastPara="1" wrap="square" lIns="91425" tIns="45700" rIns="91425" bIns="45700" anchor="t" anchorCtr="0">
            <a:normAutofit/>
          </a:bodyPr>
          <a:lstStyle/>
          <a:p>
            <a:pPr marL="457200" lvl="0" indent="-336550" algn="l" rtl="0">
              <a:lnSpc>
                <a:spcPct val="150000"/>
              </a:lnSpc>
              <a:spcBef>
                <a:spcPts val="1000"/>
              </a:spcBef>
              <a:spcAft>
                <a:spcPts val="0"/>
              </a:spcAft>
              <a:buClr>
                <a:srgbClr val="2955F2"/>
              </a:buClr>
              <a:buSzPts val="1700"/>
              <a:buChar char="●"/>
            </a:pPr>
            <a:r>
              <a:rPr lang="en-US" sz="1700"/>
              <a:t>Uses a </a:t>
            </a:r>
            <a:r>
              <a:rPr lang="en-US" sz="1700" b="1"/>
              <a:t>multi-query </a:t>
            </a:r>
            <a:r>
              <a:rPr lang="en-US" sz="1700"/>
              <a:t>strategy</a:t>
            </a:r>
            <a:endParaRPr sz="1700"/>
          </a:p>
          <a:p>
            <a:pPr marL="457200" lvl="0" indent="-336550" algn="l" rtl="0">
              <a:lnSpc>
                <a:spcPct val="150000"/>
              </a:lnSpc>
              <a:spcBef>
                <a:spcPts val="0"/>
              </a:spcBef>
              <a:spcAft>
                <a:spcPts val="0"/>
              </a:spcAft>
              <a:buClr>
                <a:srgbClr val="2955F2"/>
              </a:buClr>
              <a:buSzPts val="1700"/>
              <a:buChar char="●"/>
            </a:pPr>
            <a:r>
              <a:rPr lang="en-US" sz="1700"/>
              <a:t>Parallel vector searches</a:t>
            </a:r>
            <a:endParaRPr sz="1700"/>
          </a:p>
        </p:txBody>
      </p:sp>
      <p:pic>
        <p:nvPicPr>
          <p:cNvPr id="292" name="Google Shape;292;g33794514c31_0_325"/>
          <p:cNvPicPr preferRelativeResize="0"/>
          <p:nvPr/>
        </p:nvPicPr>
        <p:blipFill rotWithShape="1">
          <a:blip r:embed="rId3">
            <a:alphaModFix/>
          </a:blip>
          <a:srcRect b="45048"/>
          <a:stretch/>
        </p:blipFill>
        <p:spPr>
          <a:xfrm>
            <a:off x="7393025" y="2569775"/>
            <a:ext cx="4167400" cy="2907375"/>
          </a:xfrm>
          <a:prstGeom prst="rect">
            <a:avLst/>
          </a:prstGeom>
          <a:noFill/>
          <a:ln w="19050" cap="flat" cmpd="sng">
            <a:solidFill>
              <a:srgbClr val="E69138"/>
            </a:solidFill>
            <a:prstDash val="solid"/>
            <a:round/>
            <a:headEnd type="none" w="sm" len="sm"/>
            <a:tailEnd type="none" w="sm" len="sm"/>
          </a:ln>
        </p:spPr>
      </p:pic>
      <p:sp>
        <p:nvSpPr>
          <p:cNvPr id="293" name="Google Shape;293;g33794514c31_0_325"/>
          <p:cNvSpPr/>
          <p:nvPr/>
        </p:nvSpPr>
        <p:spPr>
          <a:xfrm>
            <a:off x="10239300" y="4626025"/>
            <a:ext cx="309000" cy="3057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lt1"/>
                </a:solidFill>
              </a:rPr>
              <a:t>2</a:t>
            </a:r>
            <a:endParaRPr sz="1100" b="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33794514c31_0_33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endParaRPr sz="3600"/>
          </a:p>
        </p:txBody>
      </p:sp>
      <p:sp>
        <p:nvSpPr>
          <p:cNvPr id="299" name="Google Shape;299;g33794514c31_0_338"/>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16</a:t>
            </a:fld>
            <a:endParaRPr/>
          </a:p>
        </p:txBody>
      </p:sp>
      <p:sp>
        <p:nvSpPr>
          <p:cNvPr id="300" name="Google Shape;300;g33794514c31_0_338"/>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301" name="Google Shape;301;g33794514c31_0_338"/>
          <p:cNvSpPr txBox="1"/>
          <p:nvPr/>
        </p:nvSpPr>
        <p:spPr>
          <a:xfrm>
            <a:off x="938000" y="1908600"/>
            <a:ext cx="103245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Builds upon the two former RAG paradigms, enhancing </a:t>
            </a:r>
            <a:r>
              <a:rPr lang="en-US" sz="1800" b="1">
                <a:solidFill>
                  <a:schemeClr val="dk1"/>
                </a:solidFill>
              </a:rPr>
              <a:t>adaptability </a:t>
            </a:r>
            <a:r>
              <a:rPr lang="en-US" sz="1800">
                <a:solidFill>
                  <a:schemeClr val="dk1"/>
                </a:solidFill>
              </a:rPr>
              <a:t>and </a:t>
            </a:r>
            <a:r>
              <a:rPr lang="en-US" sz="1800" b="1">
                <a:solidFill>
                  <a:schemeClr val="dk1"/>
                </a:solidFill>
              </a:rPr>
              <a:t>versatility</a:t>
            </a:r>
            <a:endParaRPr sz="1800" b="1">
              <a:solidFill>
                <a:schemeClr val="dk1"/>
              </a:solidFill>
            </a:endParaRPr>
          </a:p>
        </p:txBody>
      </p:sp>
      <p:sp>
        <p:nvSpPr>
          <p:cNvPr id="302" name="Google Shape;302;g33794514c31_0_338"/>
          <p:cNvSpPr/>
          <p:nvPr/>
        </p:nvSpPr>
        <p:spPr>
          <a:xfrm>
            <a:off x="1238875" y="3769600"/>
            <a:ext cx="5548500" cy="4026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Memory Module</a:t>
            </a:r>
            <a:endParaRPr sz="1900">
              <a:solidFill>
                <a:srgbClr val="FFFFFF"/>
              </a:solidFill>
            </a:endParaRPr>
          </a:p>
        </p:txBody>
      </p:sp>
      <p:sp>
        <p:nvSpPr>
          <p:cNvPr id="303" name="Google Shape;303;g33794514c31_0_338"/>
          <p:cNvSpPr txBox="1"/>
          <p:nvPr/>
        </p:nvSpPr>
        <p:spPr>
          <a:xfrm>
            <a:off x="1613875" y="2578038"/>
            <a:ext cx="4798500" cy="7599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50000"/>
              </a:lnSpc>
              <a:spcBef>
                <a:spcPts val="1000"/>
              </a:spcBef>
              <a:spcAft>
                <a:spcPts val="0"/>
              </a:spcAft>
              <a:buNone/>
            </a:pPr>
            <a:r>
              <a:rPr lang="en-US" sz="1700"/>
              <a:t>Adds </a:t>
            </a:r>
            <a:r>
              <a:rPr lang="en-US" sz="1700" b="1"/>
              <a:t>new </a:t>
            </a:r>
            <a:r>
              <a:rPr lang="en-US" sz="1700" b="1">
                <a:solidFill>
                  <a:srgbClr val="E69138"/>
                </a:solidFill>
              </a:rPr>
              <a:t>specialized</a:t>
            </a:r>
            <a:r>
              <a:rPr lang="en-US" sz="1700" b="1"/>
              <a:t> modules </a:t>
            </a:r>
            <a:r>
              <a:rPr lang="en-US" sz="1700"/>
              <a:t>to improve retrieval and processing capabilities</a:t>
            </a:r>
            <a:endParaRPr sz="1700">
              <a:solidFill>
                <a:srgbClr val="000000"/>
              </a:solidFill>
            </a:endParaRPr>
          </a:p>
        </p:txBody>
      </p:sp>
      <p:sp>
        <p:nvSpPr>
          <p:cNvPr id="304" name="Google Shape;304;g33794514c31_0_338"/>
          <p:cNvSpPr/>
          <p:nvPr/>
        </p:nvSpPr>
        <p:spPr>
          <a:xfrm>
            <a:off x="1014200" y="3611900"/>
            <a:ext cx="406800" cy="4026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3</a:t>
            </a:r>
            <a:endParaRPr b="1">
              <a:solidFill>
                <a:schemeClr val="lt1"/>
              </a:solidFill>
            </a:endParaRPr>
          </a:p>
        </p:txBody>
      </p:sp>
      <p:sp>
        <p:nvSpPr>
          <p:cNvPr id="305" name="Google Shape;305;g33794514c31_0_338"/>
          <p:cNvSpPr txBox="1"/>
          <p:nvPr/>
        </p:nvSpPr>
        <p:spPr>
          <a:xfrm>
            <a:off x="1116175" y="4345400"/>
            <a:ext cx="5793900" cy="1476900"/>
          </a:xfrm>
          <a:prstGeom prst="rect">
            <a:avLst/>
          </a:prstGeom>
          <a:noFill/>
          <a:ln>
            <a:noFill/>
          </a:ln>
        </p:spPr>
        <p:txBody>
          <a:bodyPr spcFirstLastPara="1" wrap="square" lIns="91425" tIns="45700" rIns="91425" bIns="45700" anchor="t" anchorCtr="0">
            <a:normAutofit/>
          </a:bodyPr>
          <a:lstStyle/>
          <a:p>
            <a:pPr marL="457200" lvl="0" indent="-336550" algn="l" rtl="0">
              <a:lnSpc>
                <a:spcPct val="150000"/>
              </a:lnSpc>
              <a:spcBef>
                <a:spcPts val="1000"/>
              </a:spcBef>
              <a:spcAft>
                <a:spcPts val="0"/>
              </a:spcAft>
              <a:buClr>
                <a:srgbClr val="2955F2"/>
              </a:buClr>
              <a:buSzPts val="1700"/>
              <a:buChar char="●"/>
            </a:pPr>
            <a:r>
              <a:rPr lang="en-US" sz="1700"/>
              <a:t>Guided retrieval: allows to uncover “deeper” information than only surface-level matchings</a:t>
            </a:r>
            <a:endParaRPr sz="1700"/>
          </a:p>
          <a:p>
            <a:pPr marL="457200" lvl="0" indent="-336550" algn="l" rtl="0">
              <a:lnSpc>
                <a:spcPct val="150000"/>
              </a:lnSpc>
              <a:spcBef>
                <a:spcPts val="0"/>
              </a:spcBef>
              <a:spcAft>
                <a:spcPts val="0"/>
              </a:spcAft>
              <a:buClr>
                <a:srgbClr val="2955F2"/>
              </a:buClr>
              <a:buSzPts val="1700"/>
              <a:buChar char="●"/>
            </a:pPr>
            <a:r>
              <a:rPr lang="en-US" sz="1700"/>
              <a:t>Reduces repetitive queries</a:t>
            </a:r>
            <a:endParaRPr sz="1700"/>
          </a:p>
        </p:txBody>
      </p:sp>
      <p:pic>
        <p:nvPicPr>
          <p:cNvPr id="306" name="Google Shape;306;g33794514c31_0_338"/>
          <p:cNvPicPr preferRelativeResize="0"/>
          <p:nvPr/>
        </p:nvPicPr>
        <p:blipFill rotWithShape="1">
          <a:blip r:embed="rId3">
            <a:alphaModFix/>
          </a:blip>
          <a:srcRect b="45048"/>
          <a:stretch/>
        </p:blipFill>
        <p:spPr>
          <a:xfrm>
            <a:off x="7393025" y="2569775"/>
            <a:ext cx="4167400" cy="2907375"/>
          </a:xfrm>
          <a:prstGeom prst="rect">
            <a:avLst/>
          </a:prstGeom>
          <a:noFill/>
          <a:ln w="19050" cap="flat" cmpd="sng">
            <a:solidFill>
              <a:srgbClr val="E69138"/>
            </a:solidFill>
            <a:prstDash val="solid"/>
            <a:round/>
            <a:headEnd type="none" w="sm" len="sm"/>
            <a:tailEnd type="none" w="sm" len="sm"/>
          </a:ln>
        </p:spPr>
      </p:pic>
      <p:sp>
        <p:nvSpPr>
          <p:cNvPr id="307" name="Google Shape;307;g33794514c31_0_338"/>
          <p:cNvSpPr/>
          <p:nvPr/>
        </p:nvSpPr>
        <p:spPr>
          <a:xfrm>
            <a:off x="8944225" y="4931000"/>
            <a:ext cx="309000" cy="3057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lt1"/>
                </a:solidFill>
              </a:rPr>
              <a:t>3</a:t>
            </a:r>
            <a:endParaRPr sz="1100" b="1">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33794514c31_0_35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endParaRPr sz="3600"/>
          </a:p>
        </p:txBody>
      </p:sp>
      <p:sp>
        <p:nvSpPr>
          <p:cNvPr id="313" name="Google Shape;313;g33794514c31_0_351"/>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17</a:t>
            </a:fld>
            <a:endParaRPr/>
          </a:p>
        </p:txBody>
      </p:sp>
      <p:sp>
        <p:nvSpPr>
          <p:cNvPr id="314" name="Google Shape;314;g33794514c31_0_351"/>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315" name="Google Shape;315;g33794514c31_0_351"/>
          <p:cNvSpPr txBox="1"/>
          <p:nvPr/>
        </p:nvSpPr>
        <p:spPr>
          <a:xfrm>
            <a:off x="938000" y="1908600"/>
            <a:ext cx="103245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Builds upon the two former RAG paradigms, enhancing </a:t>
            </a:r>
            <a:r>
              <a:rPr lang="en-US" sz="1800" b="1">
                <a:solidFill>
                  <a:schemeClr val="dk1"/>
                </a:solidFill>
              </a:rPr>
              <a:t>adaptability </a:t>
            </a:r>
            <a:r>
              <a:rPr lang="en-US" sz="1800">
                <a:solidFill>
                  <a:schemeClr val="dk1"/>
                </a:solidFill>
              </a:rPr>
              <a:t>and </a:t>
            </a:r>
            <a:r>
              <a:rPr lang="en-US" sz="1800" b="1">
                <a:solidFill>
                  <a:schemeClr val="dk1"/>
                </a:solidFill>
              </a:rPr>
              <a:t>versatility</a:t>
            </a:r>
            <a:endParaRPr sz="1800" b="1">
              <a:solidFill>
                <a:schemeClr val="dk1"/>
              </a:solidFill>
            </a:endParaRPr>
          </a:p>
        </p:txBody>
      </p:sp>
      <p:sp>
        <p:nvSpPr>
          <p:cNvPr id="316" name="Google Shape;316;g33794514c31_0_351"/>
          <p:cNvSpPr/>
          <p:nvPr/>
        </p:nvSpPr>
        <p:spPr>
          <a:xfrm>
            <a:off x="1238875" y="3769600"/>
            <a:ext cx="5548500" cy="4026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Routing Module</a:t>
            </a:r>
            <a:endParaRPr sz="1900">
              <a:solidFill>
                <a:srgbClr val="FFFFFF"/>
              </a:solidFill>
            </a:endParaRPr>
          </a:p>
        </p:txBody>
      </p:sp>
      <p:sp>
        <p:nvSpPr>
          <p:cNvPr id="317" name="Google Shape;317;g33794514c31_0_351"/>
          <p:cNvSpPr txBox="1"/>
          <p:nvPr/>
        </p:nvSpPr>
        <p:spPr>
          <a:xfrm>
            <a:off x="1613875" y="2578038"/>
            <a:ext cx="4798500" cy="7599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50000"/>
              </a:lnSpc>
              <a:spcBef>
                <a:spcPts val="1000"/>
              </a:spcBef>
              <a:spcAft>
                <a:spcPts val="0"/>
              </a:spcAft>
              <a:buNone/>
            </a:pPr>
            <a:r>
              <a:rPr lang="en-US" sz="1700"/>
              <a:t>Adds </a:t>
            </a:r>
            <a:r>
              <a:rPr lang="en-US" sz="1700" b="1"/>
              <a:t>new </a:t>
            </a:r>
            <a:r>
              <a:rPr lang="en-US" sz="1700" b="1">
                <a:solidFill>
                  <a:srgbClr val="E69138"/>
                </a:solidFill>
              </a:rPr>
              <a:t>specialized</a:t>
            </a:r>
            <a:r>
              <a:rPr lang="en-US" sz="1700" b="1"/>
              <a:t> modules </a:t>
            </a:r>
            <a:r>
              <a:rPr lang="en-US" sz="1700"/>
              <a:t>to improve retrieval and processing capabilities</a:t>
            </a:r>
            <a:endParaRPr sz="1700">
              <a:solidFill>
                <a:srgbClr val="000000"/>
              </a:solidFill>
            </a:endParaRPr>
          </a:p>
        </p:txBody>
      </p:sp>
      <p:sp>
        <p:nvSpPr>
          <p:cNvPr id="318" name="Google Shape;318;g33794514c31_0_351"/>
          <p:cNvSpPr/>
          <p:nvPr/>
        </p:nvSpPr>
        <p:spPr>
          <a:xfrm>
            <a:off x="1014200" y="3611900"/>
            <a:ext cx="406800" cy="4026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4</a:t>
            </a:r>
            <a:endParaRPr b="1">
              <a:solidFill>
                <a:schemeClr val="lt1"/>
              </a:solidFill>
            </a:endParaRPr>
          </a:p>
        </p:txBody>
      </p:sp>
      <p:sp>
        <p:nvSpPr>
          <p:cNvPr id="319" name="Google Shape;319;g33794514c31_0_351"/>
          <p:cNvSpPr txBox="1"/>
          <p:nvPr/>
        </p:nvSpPr>
        <p:spPr>
          <a:xfrm>
            <a:off x="1116175" y="4345400"/>
            <a:ext cx="5793900" cy="1476900"/>
          </a:xfrm>
          <a:prstGeom prst="rect">
            <a:avLst/>
          </a:prstGeom>
          <a:noFill/>
          <a:ln>
            <a:noFill/>
          </a:ln>
        </p:spPr>
        <p:txBody>
          <a:bodyPr spcFirstLastPara="1" wrap="square" lIns="91425" tIns="45700" rIns="91425" bIns="45700" anchor="t" anchorCtr="0">
            <a:normAutofit fontScale="85000" lnSpcReduction="10000"/>
          </a:bodyPr>
          <a:lstStyle/>
          <a:p>
            <a:pPr marL="457200" lvl="0" indent="-336550" algn="l" rtl="0">
              <a:lnSpc>
                <a:spcPct val="150000"/>
              </a:lnSpc>
              <a:spcBef>
                <a:spcPts val="1000"/>
              </a:spcBef>
              <a:spcAft>
                <a:spcPts val="0"/>
              </a:spcAft>
              <a:buClr>
                <a:srgbClr val="2955F2"/>
              </a:buClr>
              <a:buSzPts val="1700"/>
              <a:buChar char="●"/>
            </a:pPr>
            <a:r>
              <a:rPr lang="en-US" sz="1700"/>
              <a:t>Navigates through multiple data sources selecting the </a:t>
            </a:r>
            <a:r>
              <a:rPr lang="en-US" sz="1700" b="1"/>
              <a:t>optimal pathway</a:t>
            </a:r>
            <a:r>
              <a:rPr lang="en-US" sz="1700"/>
              <a:t> for a query</a:t>
            </a:r>
            <a:endParaRPr sz="1700"/>
          </a:p>
          <a:p>
            <a:pPr marL="457200" lvl="0" indent="-336550" algn="l" rtl="0">
              <a:lnSpc>
                <a:spcPct val="150000"/>
              </a:lnSpc>
              <a:spcBef>
                <a:spcPts val="0"/>
              </a:spcBef>
              <a:spcAft>
                <a:spcPts val="0"/>
              </a:spcAft>
              <a:buClr>
                <a:srgbClr val="2955F2"/>
              </a:buClr>
              <a:buSzPts val="1700"/>
              <a:buChar char="●"/>
            </a:pPr>
            <a:r>
              <a:rPr lang="en-US" sz="1700"/>
              <a:t>Summarization, specific database searches, or merging different information sources.</a:t>
            </a:r>
            <a:endParaRPr sz="1700"/>
          </a:p>
        </p:txBody>
      </p:sp>
      <p:pic>
        <p:nvPicPr>
          <p:cNvPr id="320" name="Google Shape;320;g33794514c31_0_351"/>
          <p:cNvPicPr preferRelativeResize="0"/>
          <p:nvPr/>
        </p:nvPicPr>
        <p:blipFill rotWithShape="1">
          <a:blip r:embed="rId3">
            <a:alphaModFix/>
          </a:blip>
          <a:srcRect b="45048"/>
          <a:stretch/>
        </p:blipFill>
        <p:spPr>
          <a:xfrm>
            <a:off x="7393025" y="2569775"/>
            <a:ext cx="4167400" cy="2907375"/>
          </a:xfrm>
          <a:prstGeom prst="rect">
            <a:avLst/>
          </a:prstGeom>
          <a:noFill/>
          <a:ln w="19050" cap="flat" cmpd="sng">
            <a:solidFill>
              <a:srgbClr val="E69138"/>
            </a:solidFill>
            <a:prstDash val="solid"/>
            <a:round/>
            <a:headEnd type="none" w="sm" len="sm"/>
            <a:tailEnd type="none" w="sm" len="sm"/>
          </a:ln>
        </p:spPr>
      </p:pic>
      <p:sp>
        <p:nvSpPr>
          <p:cNvPr id="321" name="Google Shape;321;g33794514c31_0_351"/>
          <p:cNvSpPr/>
          <p:nvPr/>
        </p:nvSpPr>
        <p:spPr>
          <a:xfrm>
            <a:off x="7594850" y="2971700"/>
            <a:ext cx="309000" cy="3057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lt1"/>
                </a:solidFill>
              </a:rPr>
              <a:t>4</a:t>
            </a:r>
            <a:endParaRPr sz="1100" b="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33794514c31_0_36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endParaRPr sz="3600"/>
          </a:p>
        </p:txBody>
      </p:sp>
      <p:sp>
        <p:nvSpPr>
          <p:cNvPr id="327" name="Google Shape;327;g33794514c31_0_364"/>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18</a:t>
            </a:fld>
            <a:endParaRPr/>
          </a:p>
        </p:txBody>
      </p:sp>
      <p:sp>
        <p:nvSpPr>
          <p:cNvPr id="328" name="Google Shape;328;g33794514c31_0_364"/>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329" name="Google Shape;329;g33794514c31_0_364"/>
          <p:cNvSpPr txBox="1"/>
          <p:nvPr/>
        </p:nvSpPr>
        <p:spPr>
          <a:xfrm>
            <a:off x="938000" y="1908600"/>
            <a:ext cx="103245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Builds upon the two former RAG paradigms, enhancing </a:t>
            </a:r>
            <a:r>
              <a:rPr lang="en-US" sz="1800" b="1">
                <a:solidFill>
                  <a:schemeClr val="dk1"/>
                </a:solidFill>
              </a:rPr>
              <a:t>adaptability </a:t>
            </a:r>
            <a:r>
              <a:rPr lang="en-US" sz="1800">
                <a:solidFill>
                  <a:schemeClr val="dk1"/>
                </a:solidFill>
              </a:rPr>
              <a:t>and </a:t>
            </a:r>
            <a:r>
              <a:rPr lang="en-US" sz="1800" b="1">
                <a:solidFill>
                  <a:schemeClr val="dk1"/>
                </a:solidFill>
              </a:rPr>
              <a:t>versatility</a:t>
            </a:r>
            <a:endParaRPr sz="1800" b="1">
              <a:solidFill>
                <a:schemeClr val="dk1"/>
              </a:solidFill>
            </a:endParaRPr>
          </a:p>
        </p:txBody>
      </p:sp>
      <p:sp>
        <p:nvSpPr>
          <p:cNvPr id="330" name="Google Shape;330;g33794514c31_0_364"/>
          <p:cNvSpPr/>
          <p:nvPr/>
        </p:nvSpPr>
        <p:spPr>
          <a:xfrm>
            <a:off x="1238875" y="3769600"/>
            <a:ext cx="5548500" cy="4026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Predict Module</a:t>
            </a:r>
            <a:endParaRPr sz="1900">
              <a:solidFill>
                <a:srgbClr val="FFFFFF"/>
              </a:solidFill>
            </a:endParaRPr>
          </a:p>
        </p:txBody>
      </p:sp>
      <p:sp>
        <p:nvSpPr>
          <p:cNvPr id="331" name="Google Shape;331;g33794514c31_0_364"/>
          <p:cNvSpPr txBox="1"/>
          <p:nvPr/>
        </p:nvSpPr>
        <p:spPr>
          <a:xfrm>
            <a:off x="1613875" y="2578038"/>
            <a:ext cx="4798500" cy="7599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50000"/>
              </a:lnSpc>
              <a:spcBef>
                <a:spcPts val="1000"/>
              </a:spcBef>
              <a:spcAft>
                <a:spcPts val="0"/>
              </a:spcAft>
              <a:buNone/>
            </a:pPr>
            <a:r>
              <a:rPr lang="en-US" sz="1700"/>
              <a:t>Adds </a:t>
            </a:r>
            <a:r>
              <a:rPr lang="en-US" sz="1700" b="1"/>
              <a:t>new </a:t>
            </a:r>
            <a:r>
              <a:rPr lang="en-US" sz="1700" b="1">
                <a:solidFill>
                  <a:srgbClr val="E69138"/>
                </a:solidFill>
              </a:rPr>
              <a:t>specialized</a:t>
            </a:r>
            <a:r>
              <a:rPr lang="en-US" sz="1700" b="1"/>
              <a:t> modules </a:t>
            </a:r>
            <a:r>
              <a:rPr lang="en-US" sz="1700"/>
              <a:t>to improve retrieval and processing capabilities</a:t>
            </a:r>
            <a:endParaRPr sz="1700">
              <a:solidFill>
                <a:srgbClr val="000000"/>
              </a:solidFill>
            </a:endParaRPr>
          </a:p>
        </p:txBody>
      </p:sp>
      <p:sp>
        <p:nvSpPr>
          <p:cNvPr id="332" name="Google Shape;332;g33794514c31_0_364"/>
          <p:cNvSpPr/>
          <p:nvPr/>
        </p:nvSpPr>
        <p:spPr>
          <a:xfrm>
            <a:off x="1014200" y="3611900"/>
            <a:ext cx="406800" cy="4026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5</a:t>
            </a:r>
            <a:endParaRPr b="1">
              <a:solidFill>
                <a:schemeClr val="lt1"/>
              </a:solidFill>
            </a:endParaRPr>
          </a:p>
        </p:txBody>
      </p:sp>
      <p:sp>
        <p:nvSpPr>
          <p:cNvPr id="333" name="Google Shape;333;g33794514c31_0_364"/>
          <p:cNvSpPr txBox="1"/>
          <p:nvPr/>
        </p:nvSpPr>
        <p:spPr>
          <a:xfrm>
            <a:off x="1116175" y="4345400"/>
            <a:ext cx="5793900" cy="1476900"/>
          </a:xfrm>
          <a:prstGeom prst="rect">
            <a:avLst/>
          </a:prstGeom>
          <a:noFill/>
          <a:ln>
            <a:noFill/>
          </a:ln>
        </p:spPr>
        <p:txBody>
          <a:bodyPr spcFirstLastPara="1" wrap="square" lIns="91425" tIns="45700" rIns="91425" bIns="45700" anchor="t" anchorCtr="0">
            <a:normAutofit/>
          </a:bodyPr>
          <a:lstStyle/>
          <a:p>
            <a:pPr marL="457200" lvl="0" indent="-336550" algn="l" rtl="0">
              <a:lnSpc>
                <a:spcPct val="150000"/>
              </a:lnSpc>
              <a:spcBef>
                <a:spcPts val="1000"/>
              </a:spcBef>
              <a:spcAft>
                <a:spcPts val="0"/>
              </a:spcAft>
              <a:buClr>
                <a:srgbClr val="2955F2"/>
              </a:buClr>
              <a:buSzPts val="1700"/>
              <a:buChar char="●"/>
            </a:pPr>
            <a:r>
              <a:rPr lang="en-US" sz="1700"/>
              <a:t>Ensures retrieved information is </a:t>
            </a:r>
            <a:r>
              <a:rPr lang="en-US" sz="1700" b="1"/>
              <a:t>accurate </a:t>
            </a:r>
            <a:r>
              <a:rPr lang="en-US" sz="1700"/>
              <a:t>and </a:t>
            </a:r>
            <a:r>
              <a:rPr lang="en-US" sz="1700" b="1"/>
              <a:t>relevant</a:t>
            </a:r>
            <a:endParaRPr sz="1700" b="1"/>
          </a:p>
          <a:p>
            <a:pPr marL="457200" lvl="0" indent="-336550" algn="l" rtl="0">
              <a:lnSpc>
                <a:spcPct val="150000"/>
              </a:lnSpc>
              <a:spcBef>
                <a:spcPts val="0"/>
              </a:spcBef>
              <a:spcAft>
                <a:spcPts val="0"/>
              </a:spcAft>
              <a:buClr>
                <a:srgbClr val="2955F2"/>
              </a:buClr>
              <a:buSzPts val="1700"/>
              <a:buChar char="●"/>
            </a:pPr>
            <a:r>
              <a:rPr lang="en-US" sz="1700"/>
              <a:t>Uses LLM context generation</a:t>
            </a:r>
            <a:endParaRPr sz="1700"/>
          </a:p>
        </p:txBody>
      </p:sp>
      <p:pic>
        <p:nvPicPr>
          <p:cNvPr id="334" name="Google Shape;334;g33794514c31_0_364"/>
          <p:cNvPicPr preferRelativeResize="0"/>
          <p:nvPr/>
        </p:nvPicPr>
        <p:blipFill rotWithShape="1">
          <a:blip r:embed="rId3">
            <a:alphaModFix/>
          </a:blip>
          <a:srcRect b="45048"/>
          <a:stretch/>
        </p:blipFill>
        <p:spPr>
          <a:xfrm>
            <a:off x="7393025" y="2569775"/>
            <a:ext cx="4167400" cy="2907375"/>
          </a:xfrm>
          <a:prstGeom prst="rect">
            <a:avLst/>
          </a:prstGeom>
          <a:noFill/>
          <a:ln w="19050" cap="flat" cmpd="sng">
            <a:solidFill>
              <a:srgbClr val="E69138"/>
            </a:solidFill>
            <a:prstDash val="solid"/>
            <a:round/>
            <a:headEnd type="none" w="sm" len="sm"/>
            <a:tailEnd type="none" w="sm" len="sm"/>
          </a:ln>
        </p:spPr>
      </p:pic>
      <p:sp>
        <p:nvSpPr>
          <p:cNvPr id="335" name="Google Shape;335;g33794514c31_0_364"/>
          <p:cNvSpPr/>
          <p:nvPr/>
        </p:nvSpPr>
        <p:spPr>
          <a:xfrm>
            <a:off x="10243475" y="2959175"/>
            <a:ext cx="309000" cy="3057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lt1"/>
                </a:solidFill>
              </a:rPr>
              <a:t>5</a:t>
            </a:r>
            <a:endParaRPr sz="1100"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33794514c31_0_37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endParaRPr sz="3600"/>
          </a:p>
        </p:txBody>
      </p:sp>
      <p:sp>
        <p:nvSpPr>
          <p:cNvPr id="341" name="Google Shape;341;g33794514c31_0_377"/>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19</a:t>
            </a:fld>
            <a:endParaRPr/>
          </a:p>
        </p:txBody>
      </p:sp>
      <p:sp>
        <p:nvSpPr>
          <p:cNvPr id="342" name="Google Shape;342;g33794514c31_0_377"/>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343" name="Google Shape;343;g33794514c31_0_377"/>
          <p:cNvSpPr txBox="1"/>
          <p:nvPr/>
        </p:nvSpPr>
        <p:spPr>
          <a:xfrm>
            <a:off x="938000" y="1908600"/>
            <a:ext cx="103245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50000"/>
              </a:lnSpc>
              <a:spcBef>
                <a:spcPts val="1000"/>
              </a:spcBef>
              <a:spcAft>
                <a:spcPts val="0"/>
              </a:spcAft>
              <a:buNone/>
            </a:pPr>
            <a:r>
              <a:rPr lang="en-US" sz="1800">
                <a:solidFill>
                  <a:schemeClr val="dk1"/>
                </a:solidFill>
              </a:rPr>
              <a:t>It allows module substitution/reconfiguration to address a specific challenge. Modular RAG gos beyond a fixed “Retrieve-Read” structure</a:t>
            </a:r>
            <a:endParaRPr sz="1800" b="1">
              <a:solidFill>
                <a:schemeClr val="dk1"/>
              </a:solidFill>
            </a:endParaRPr>
          </a:p>
        </p:txBody>
      </p:sp>
      <p:sp>
        <p:nvSpPr>
          <p:cNvPr id="344" name="Google Shape;344;g33794514c31_0_377"/>
          <p:cNvSpPr txBox="1"/>
          <p:nvPr/>
        </p:nvSpPr>
        <p:spPr>
          <a:xfrm>
            <a:off x="938000" y="3049050"/>
            <a:ext cx="3497100" cy="365100"/>
          </a:xfrm>
          <a:prstGeom prst="rect">
            <a:avLst/>
          </a:prstGeom>
          <a:noFill/>
          <a:ln>
            <a:noFill/>
          </a:ln>
        </p:spPr>
        <p:txBody>
          <a:bodyPr spcFirstLastPara="1" wrap="square" lIns="91425" tIns="45700" rIns="91425" bIns="45700" anchor="t" anchorCtr="0">
            <a:normAutofit fontScale="40000" lnSpcReduction="20000"/>
          </a:bodyPr>
          <a:lstStyle/>
          <a:p>
            <a:pPr marL="0" lvl="0" indent="0" algn="l" rtl="0">
              <a:lnSpc>
                <a:spcPct val="150000"/>
              </a:lnSpc>
              <a:spcBef>
                <a:spcPts val="1000"/>
              </a:spcBef>
              <a:spcAft>
                <a:spcPts val="0"/>
              </a:spcAft>
              <a:buNone/>
            </a:pPr>
            <a:r>
              <a:rPr lang="en-US" sz="1700" b="1">
                <a:solidFill>
                  <a:srgbClr val="2955F2"/>
                </a:solidFill>
              </a:rPr>
              <a:t>Demonstrate-Search-Predict</a:t>
            </a:r>
            <a:endParaRPr sz="1700" b="1">
              <a:solidFill>
                <a:srgbClr val="2955F2"/>
              </a:solidFill>
            </a:endParaRPr>
          </a:p>
        </p:txBody>
      </p:sp>
      <p:sp>
        <p:nvSpPr>
          <p:cNvPr id="345" name="Google Shape;345;g33794514c31_0_377"/>
          <p:cNvSpPr/>
          <p:nvPr/>
        </p:nvSpPr>
        <p:spPr>
          <a:xfrm>
            <a:off x="10243475" y="2959175"/>
            <a:ext cx="309000" cy="3057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lt1"/>
                </a:solidFill>
              </a:rPr>
              <a:t>5</a:t>
            </a:r>
            <a:endParaRPr sz="1100" b="1">
              <a:solidFill>
                <a:schemeClr val="lt1"/>
              </a:solidFill>
            </a:endParaRPr>
          </a:p>
        </p:txBody>
      </p:sp>
      <p:pic>
        <p:nvPicPr>
          <p:cNvPr id="346" name="Google Shape;346;g33794514c31_0_377"/>
          <p:cNvPicPr preferRelativeResize="0"/>
          <p:nvPr/>
        </p:nvPicPr>
        <p:blipFill>
          <a:blip r:embed="rId3">
            <a:alphaModFix/>
          </a:blip>
          <a:stretch>
            <a:fillRect/>
          </a:stretch>
        </p:blipFill>
        <p:spPr>
          <a:xfrm>
            <a:off x="6910075" y="2910800"/>
            <a:ext cx="4666375" cy="2600350"/>
          </a:xfrm>
          <a:prstGeom prst="rect">
            <a:avLst/>
          </a:prstGeom>
          <a:noFill/>
          <a:ln w="19050" cap="flat" cmpd="sng">
            <a:solidFill>
              <a:srgbClr val="E69138"/>
            </a:solidFill>
            <a:prstDash val="solid"/>
            <a:round/>
            <a:headEnd type="none" w="sm" len="sm"/>
            <a:tailEnd type="none" w="sm" len="sm"/>
          </a:ln>
        </p:spPr>
      </p:pic>
      <p:sp>
        <p:nvSpPr>
          <p:cNvPr id="347" name="Google Shape;347;g33794514c31_0_377"/>
          <p:cNvSpPr/>
          <p:nvPr/>
        </p:nvSpPr>
        <p:spPr>
          <a:xfrm>
            <a:off x="9260325" y="3121550"/>
            <a:ext cx="1011000" cy="2214000"/>
          </a:xfrm>
          <a:prstGeom prst="roundRect">
            <a:avLst>
              <a:gd name="adj" fmla="val 661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64D79"/>
              </a:solidFill>
            </a:endParaRPr>
          </a:p>
        </p:txBody>
      </p:sp>
      <p:sp>
        <p:nvSpPr>
          <p:cNvPr id="348" name="Google Shape;348;g33794514c31_0_377"/>
          <p:cNvSpPr txBox="1"/>
          <p:nvPr/>
        </p:nvSpPr>
        <p:spPr>
          <a:xfrm>
            <a:off x="938000" y="3539875"/>
            <a:ext cx="5793000" cy="1561800"/>
          </a:xfrm>
          <a:prstGeom prst="rect">
            <a:avLst/>
          </a:prstGeom>
          <a:noFill/>
          <a:ln>
            <a:noFill/>
          </a:ln>
        </p:spPr>
        <p:txBody>
          <a:bodyPr spcFirstLastPara="1" wrap="square" lIns="91425" tIns="45700" rIns="91425" bIns="45700" anchor="t" anchorCtr="0">
            <a:normAutofit/>
          </a:bodyPr>
          <a:lstStyle/>
          <a:p>
            <a:pPr marL="457200" lvl="0" indent="-336550" algn="l" rtl="0">
              <a:lnSpc>
                <a:spcPct val="115000"/>
              </a:lnSpc>
              <a:spcBef>
                <a:spcPts val="1000"/>
              </a:spcBef>
              <a:spcAft>
                <a:spcPts val="0"/>
              </a:spcAft>
              <a:buClr>
                <a:srgbClr val="2955F2"/>
              </a:buClr>
              <a:buSzPts val="1700"/>
              <a:buAutoNum type="arabicPeriod"/>
            </a:pPr>
            <a:r>
              <a:rPr lang="en-US" sz="1700">
                <a:solidFill>
                  <a:schemeClr val="dk1"/>
                </a:solidFill>
              </a:rPr>
              <a:t>The system </a:t>
            </a:r>
            <a:r>
              <a:rPr lang="en-US" sz="1700" b="1">
                <a:solidFill>
                  <a:schemeClr val="dk1"/>
                </a:solidFill>
              </a:rPr>
              <a:t>learns from examples</a:t>
            </a:r>
            <a:endParaRPr sz="1700">
              <a:solidFill>
                <a:schemeClr val="dk1"/>
              </a:solidFill>
            </a:endParaRPr>
          </a:p>
          <a:p>
            <a:pPr marL="457200" lvl="0" indent="-336550" algn="l" rtl="0">
              <a:lnSpc>
                <a:spcPct val="115000"/>
              </a:lnSpc>
              <a:spcBef>
                <a:spcPts val="1000"/>
              </a:spcBef>
              <a:spcAft>
                <a:spcPts val="0"/>
              </a:spcAft>
              <a:buClr>
                <a:srgbClr val="2955F2"/>
              </a:buClr>
              <a:buSzPts val="1700"/>
              <a:buAutoNum type="arabicPeriod"/>
            </a:pPr>
            <a:r>
              <a:rPr lang="en-US" sz="1700">
                <a:solidFill>
                  <a:schemeClr val="dk1"/>
                </a:solidFill>
              </a:rPr>
              <a:t>Retrieves the data</a:t>
            </a:r>
            <a:endParaRPr sz="1700">
              <a:solidFill>
                <a:schemeClr val="dk1"/>
              </a:solidFill>
            </a:endParaRPr>
          </a:p>
          <a:p>
            <a:pPr marL="457200" lvl="0" indent="-336550" algn="l" rtl="0">
              <a:lnSpc>
                <a:spcPct val="115000"/>
              </a:lnSpc>
              <a:spcBef>
                <a:spcPts val="1000"/>
              </a:spcBef>
              <a:spcAft>
                <a:spcPts val="1000"/>
              </a:spcAft>
              <a:buClr>
                <a:srgbClr val="2955F2"/>
              </a:buClr>
              <a:buSzPts val="1700"/>
              <a:buAutoNum type="arabicPeriod"/>
            </a:pPr>
            <a:r>
              <a:rPr lang="en-US" sz="1700">
                <a:solidFill>
                  <a:schemeClr val="dk1"/>
                </a:solidFill>
              </a:rPr>
              <a:t>Predicts better outcomes</a:t>
            </a:r>
            <a:endParaRPr sz="17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33794514c31_0_10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Accurate, Reliable, Trustworthy AI</a:t>
            </a:r>
            <a:endParaRPr sz="3600"/>
          </a:p>
        </p:txBody>
      </p:sp>
      <p:sp>
        <p:nvSpPr>
          <p:cNvPr id="100" name="Google Shape;100;g33794514c31_0_108"/>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a:t>
            </a:fld>
            <a:endParaRPr/>
          </a:p>
        </p:txBody>
      </p:sp>
      <p:sp>
        <p:nvSpPr>
          <p:cNvPr id="101" name="Google Shape;101;g33794514c31_0_108"/>
          <p:cNvSpPr txBox="1"/>
          <p:nvPr/>
        </p:nvSpPr>
        <p:spPr>
          <a:xfrm>
            <a:off x="938000" y="1908600"/>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b="1">
                <a:solidFill>
                  <a:schemeClr val="dk1"/>
                </a:solidFill>
              </a:rPr>
              <a:t>Why does this matter?</a:t>
            </a:r>
            <a:endParaRPr sz="1800" b="1">
              <a:solidFill>
                <a:schemeClr val="dk1"/>
              </a:solidFill>
            </a:endParaRPr>
          </a:p>
        </p:txBody>
      </p:sp>
      <p:sp>
        <p:nvSpPr>
          <p:cNvPr id="102" name="Google Shape;102;g33794514c31_0_108"/>
          <p:cNvSpPr txBox="1"/>
          <p:nvPr/>
        </p:nvSpPr>
        <p:spPr>
          <a:xfrm>
            <a:off x="1379825" y="2337900"/>
            <a:ext cx="9748500" cy="759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50000"/>
              </a:lnSpc>
              <a:spcBef>
                <a:spcPts val="1000"/>
              </a:spcBef>
              <a:spcAft>
                <a:spcPts val="0"/>
              </a:spcAft>
              <a:buNone/>
            </a:pPr>
            <a:r>
              <a:rPr lang="en-US" sz="1800">
                <a:solidFill>
                  <a:schemeClr val="dk1"/>
                </a:solidFill>
              </a:rPr>
              <a:t>Although we only tend to speak about its powerful performance, AI systems possess </a:t>
            </a:r>
            <a:r>
              <a:rPr lang="en-US" sz="1800" b="1">
                <a:solidFill>
                  <a:srgbClr val="990000"/>
                </a:solidFill>
              </a:rPr>
              <a:t>limitations</a:t>
            </a:r>
            <a:r>
              <a:rPr lang="en-US" sz="1800">
                <a:solidFill>
                  <a:schemeClr val="dk1"/>
                </a:solidFill>
              </a:rPr>
              <a:t>!</a:t>
            </a:r>
            <a:endParaRPr sz="1800">
              <a:solidFill>
                <a:schemeClr val="dk1"/>
              </a:solidFill>
            </a:endParaRPr>
          </a:p>
        </p:txBody>
      </p:sp>
      <p:sp>
        <p:nvSpPr>
          <p:cNvPr id="103" name="Google Shape;103;g33794514c31_0_108"/>
          <p:cNvSpPr/>
          <p:nvPr/>
        </p:nvSpPr>
        <p:spPr>
          <a:xfrm>
            <a:off x="1049088" y="3369450"/>
            <a:ext cx="2912700" cy="8028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Struggles with outdated knowledge</a:t>
            </a:r>
            <a:endParaRPr sz="1900">
              <a:solidFill>
                <a:srgbClr val="FFFFFF"/>
              </a:solidFill>
            </a:endParaRPr>
          </a:p>
        </p:txBody>
      </p:sp>
      <p:sp>
        <p:nvSpPr>
          <p:cNvPr id="104" name="Google Shape;104;g33794514c31_0_108"/>
          <p:cNvSpPr txBox="1"/>
          <p:nvPr/>
        </p:nvSpPr>
        <p:spPr>
          <a:xfrm>
            <a:off x="1089750" y="4331675"/>
            <a:ext cx="2820000" cy="11766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Knowledge is frozen at the time of training!</a:t>
            </a:r>
            <a:endParaRPr sz="1800">
              <a:solidFill>
                <a:schemeClr val="dk1"/>
              </a:solidFill>
            </a:endParaRPr>
          </a:p>
        </p:txBody>
      </p:sp>
      <p:sp>
        <p:nvSpPr>
          <p:cNvPr id="105" name="Google Shape;105;g33794514c31_0_108"/>
          <p:cNvSpPr txBox="1"/>
          <p:nvPr/>
        </p:nvSpPr>
        <p:spPr>
          <a:xfrm>
            <a:off x="4332175" y="4150450"/>
            <a:ext cx="6715800" cy="109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t>User:</a:t>
            </a:r>
            <a:r>
              <a:rPr lang="en-US" sz="1700"/>
              <a:t> "What is the latest price of Bitcoin?"</a:t>
            </a:r>
            <a:endParaRPr sz="1700"/>
          </a:p>
          <a:p>
            <a:pPr marL="0" lvl="0" indent="0" algn="l" rtl="0">
              <a:spcBef>
                <a:spcPts val="1000"/>
              </a:spcBef>
              <a:spcAft>
                <a:spcPts val="0"/>
              </a:spcAft>
              <a:buNone/>
            </a:pPr>
            <a:r>
              <a:rPr lang="en-US" sz="1700" b="1"/>
              <a:t>AI Response:</a:t>
            </a:r>
            <a:r>
              <a:rPr lang="en-US" sz="1700"/>
              <a:t> "I don’t have real-time access to financial markets, but as of my last training data (2023), Bitcoin was around $30,000.</a:t>
            </a:r>
            <a:endParaRPr sz="1700"/>
          </a:p>
        </p:txBody>
      </p:sp>
      <p:pic>
        <p:nvPicPr>
          <p:cNvPr id="106" name="Google Shape;106;g33794514c31_0_108"/>
          <p:cNvPicPr preferRelativeResize="0"/>
          <p:nvPr/>
        </p:nvPicPr>
        <p:blipFill>
          <a:blip r:embed="rId3">
            <a:alphaModFix/>
          </a:blip>
          <a:stretch>
            <a:fillRect/>
          </a:stretch>
        </p:blipFill>
        <p:spPr>
          <a:xfrm>
            <a:off x="4399275" y="3272550"/>
            <a:ext cx="6490726" cy="2341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33794514c31_0_39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r>
              <a:rPr lang="en-US" sz="3600"/>
              <a:t>DSP</a:t>
            </a:r>
            <a:r>
              <a:rPr lang="en-US" sz="3600" b="1"/>
              <a:t> </a:t>
            </a:r>
            <a:endParaRPr sz="3600"/>
          </a:p>
        </p:txBody>
      </p:sp>
      <p:sp>
        <p:nvSpPr>
          <p:cNvPr id="354" name="Google Shape;354;g33794514c31_0_393"/>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20</a:t>
            </a:fld>
            <a:endParaRPr/>
          </a:p>
        </p:txBody>
      </p:sp>
      <p:sp>
        <p:nvSpPr>
          <p:cNvPr id="355" name="Google Shape;355;g33794514c31_0_393"/>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356" name="Google Shape;356;g33794514c31_0_393"/>
          <p:cNvSpPr txBox="1"/>
          <p:nvPr/>
        </p:nvSpPr>
        <p:spPr>
          <a:xfrm>
            <a:off x="938000" y="1983775"/>
            <a:ext cx="9525000" cy="3651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000"/>
              </a:spcBef>
              <a:spcAft>
                <a:spcPts val="0"/>
              </a:spcAft>
              <a:buSzPts val="770"/>
              <a:buNone/>
            </a:pPr>
            <a:r>
              <a:rPr lang="en-US" sz="1190" b="1">
                <a:solidFill>
                  <a:srgbClr val="2955F2"/>
                </a:solidFill>
              </a:rPr>
              <a:t>User query: </a:t>
            </a:r>
            <a:r>
              <a:rPr lang="en-US" sz="1190" i="1">
                <a:solidFill>
                  <a:schemeClr val="dk1"/>
                </a:solidFill>
              </a:rPr>
              <a:t>What is the best treatment for a 55-year-old patient with Stage 2 Hypertension, a BMI of 28, and a history of Type 2 Diabetes?</a:t>
            </a:r>
            <a:endParaRPr sz="1190" i="1">
              <a:solidFill>
                <a:schemeClr val="dk1"/>
              </a:solidFill>
            </a:endParaRPr>
          </a:p>
        </p:txBody>
      </p:sp>
      <p:pic>
        <p:nvPicPr>
          <p:cNvPr id="357" name="Google Shape;357;g33794514c31_0_393"/>
          <p:cNvPicPr preferRelativeResize="0"/>
          <p:nvPr/>
        </p:nvPicPr>
        <p:blipFill rotWithShape="1">
          <a:blip r:embed="rId3">
            <a:alphaModFix/>
          </a:blip>
          <a:srcRect l="52140" t="12395" r="28611" b="9844"/>
          <a:stretch/>
        </p:blipFill>
        <p:spPr>
          <a:xfrm>
            <a:off x="11042800" y="138750"/>
            <a:ext cx="898200" cy="2021975"/>
          </a:xfrm>
          <a:prstGeom prst="rect">
            <a:avLst/>
          </a:prstGeom>
          <a:noFill/>
          <a:ln w="19050" cap="flat" cmpd="sng">
            <a:solidFill>
              <a:srgbClr val="E69138"/>
            </a:solidFill>
            <a:prstDash val="solid"/>
            <a:round/>
            <a:headEnd type="none" w="sm" len="sm"/>
            <a:tailEnd type="none" w="sm" len="sm"/>
          </a:ln>
        </p:spPr>
      </p:pic>
      <p:sp>
        <p:nvSpPr>
          <p:cNvPr id="358" name="Google Shape;358;g33794514c31_0_393"/>
          <p:cNvSpPr txBox="1"/>
          <p:nvPr/>
        </p:nvSpPr>
        <p:spPr>
          <a:xfrm>
            <a:off x="1262950" y="2323200"/>
            <a:ext cx="4805700" cy="759900"/>
          </a:xfrm>
          <a:prstGeom prst="rect">
            <a:avLst/>
          </a:prstGeom>
          <a:noFill/>
          <a:ln>
            <a:noFill/>
          </a:ln>
        </p:spPr>
        <p:txBody>
          <a:bodyPr spcFirstLastPara="1" wrap="square" lIns="91425" tIns="45700" rIns="91425" bIns="45700" anchor="t" anchorCtr="0">
            <a:noAutofit/>
          </a:bodyPr>
          <a:lstStyle/>
          <a:p>
            <a:pPr marL="457200" lvl="0" indent="-307975" algn="l" rtl="0">
              <a:lnSpc>
                <a:spcPct val="130000"/>
              </a:lnSpc>
              <a:spcBef>
                <a:spcPts val="1000"/>
              </a:spcBef>
              <a:spcAft>
                <a:spcPts val="0"/>
              </a:spcAft>
              <a:buClr>
                <a:srgbClr val="2955F2"/>
              </a:buClr>
              <a:buSzPts val="1250"/>
              <a:buChar char="●"/>
            </a:pPr>
            <a:r>
              <a:rPr lang="en-US" sz="1250" b="1"/>
              <a:t>Extracts key patient details:</a:t>
            </a:r>
            <a:r>
              <a:rPr lang="en-US" sz="1250"/>
              <a:t> Age, condition (Stage 2 Hypertension), BMI, comorbidities (Diabetes).</a:t>
            </a:r>
            <a:endParaRPr sz="1250"/>
          </a:p>
          <a:p>
            <a:pPr marL="457200" lvl="0" indent="-307975" algn="l" rtl="0">
              <a:lnSpc>
                <a:spcPct val="130000"/>
              </a:lnSpc>
              <a:spcBef>
                <a:spcPts val="0"/>
              </a:spcBef>
              <a:spcAft>
                <a:spcPts val="0"/>
              </a:spcAft>
              <a:buClr>
                <a:srgbClr val="2955F2"/>
              </a:buClr>
              <a:buSzPts val="1250"/>
              <a:buChar char="●"/>
            </a:pPr>
            <a:r>
              <a:rPr lang="en-US" sz="1250"/>
              <a:t>Prepares a </a:t>
            </a:r>
            <a:r>
              <a:rPr lang="en-US" sz="1250" b="1"/>
              <a:t>search query</a:t>
            </a:r>
            <a:r>
              <a:rPr lang="en-US" sz="1250"/>
              <a:t> for finding relevant past cases.</a:t>
            </a:r>
            <a:endParaRPr sz="1250"/>
          </a:p>
        </p:txBody>
      </p:sp>
      <p:grpSp>
        <p:nvGrpSpPr>
          <p:cNvPr id="359" name="Google Shape;359;g33794514c31_0_393"/>
          <p:cNvGrpSpPr/>
          <p:nvPr/>
        </p:nvGrpSpPr>
        <p:grpSpPr>
          <a:xfrm>
            <a:off x="1262950" y="3185700"/>
            <a:ext cx="4187337" cy="1804625"/>
            <a:chOff x="1423075" y="3756550"/>
            <a:chExt cx="4187337" cy="1804625"/>
          </a:xfrm>
        </p:grpSpPr>
        <p:sp>
          <p:nvSpPr>
            <p:cNvPr id="360" name="Google Shape;360;g33794514c31_0_393"/>
            <p:cNvSpPr/>
            <p:nvPr/>
          </p:nvSpPr>
          <p:spPr>
            <a:xfrm>
              <a:off x="1487212" y="3957075"/>
              <a:ext cx="4123200" cy="1604100"/>
            </a:xfrm>
            <a:prstGeom prst="roundRect">
              <a:avLst>
                <a:gd name="adj" fmla="val 7252"/>
              </a:avLst>
            </a:prstGeom>
            <a:noFill/>
            <a:ln w="19050" cap="flat" cmpd="sng">
              <a:solidFill>
                <a:srgbClr val="2955F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The model </a:t>
              </a:r>
              <a:r>
                <a:rPr lang="en-US" b="1"/>
                <a:t>retrieves past cases</a:t>
              </a:r>
              <a:r>
                <a:rPr lang="en-US"/>
                <a:t> from a medical database:</a:t>
              </a:r>
              <a:endParaRPr/>
            </a:p>
            <a:p>
              <a:pPr marL="457200" lvl="0" indent="-317500" algn="l" rtl="0">
                <a:lnSpc>
                  <a:spcPct val="115000"/>
                </a:lnSpc>
                <a:spcBef>
                  <a:spcPts val="0"/>
                </a:spcBef>
                <a:spcAft>
                  <a:spcPts val="0"/>
                </a:spcAft>
                <a:buSzPts val="1400"/>
                <a:buChar char="-"/>
              </a:pPr>
              <a:r>
                <a:rPr lang="en-US"/>
                <a:t>Patients with similar age, BMI…</a:t>
              </a:r>
              <a:endParaRPr/>
            </a:p>
            <a:p>
              <a:pPr marL="457200" lvl="0" indent="-317500" algn="l" rtl="0">
                <a:lnSpc>
                  <a:spcPct val="115000"/>
                </a:lnSpc>
                <a:spcBef>
                  <a:spcPts val="0"/>
                </a:spcBef>
                <a:spcAft>
                  <a:spcPts val="0"/>
                </a:spcAft>
                <a:buSzPts val="1400"/>
                <a:buChar char="-"/>
              </a:pPr>
              <a:r>
                <a:rPr lang="en-US"/>
                <a:t>Successful treatment plans</a:t>
              </a:r>
              <a:endParaRPr/>
            </a:p>
            <a:p>
              <a:pPr marL="457200" lvl="0" indent="-317500" algn="l" rtl="0">
                <a:lnSpc>
                  <a:spcPct val="115000"/>
                </a:lnSpc>
                <a:spcBef>
                  <a:spcPts val="0"/>
                </a:spcBef>
                <a:spcAft>
                  <a:spcPts val="0"/>
                </a:spcAft>
                <a:buSzPts val="1400"/>
                <a:buChar char="-"/>
              </a:pPr>
              <a:r>
                <a:rPr lang="en-US"/>
                <a:t>Cases verified by medical professionals</a:t>
              </a:r>
              <a:endParaRPr/>
            </a:p>
          </p:txBody>
        </p:sp>
        <p:sp>
          <p:nvSpPr>
            <p:cNvPr id="361" name="Google Shape;361;g33794514c31_0_393"/>
            <p:cNvSpPr/>
            <p:nvPr/>
          </p:nvSpPr>
          <p:spPr>
            <a:xfrm>
              <a:off x="1423075" y="3756550"/>
              <a:ext cx="2226600" cy="305100"/>
            </a:xfrm>
            <a:prstGeom prst="roundRect">
              <a:avLst>
                <a:gd name="adj" fmla="val 16667"/>
              </a:avLst>
            </a:prstGeom>
            <a:solidFill>
              <a:srgbClr val="607FED"/>
            </a:solidFill>
            <a:ln w="19050"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Demonstrate</a:t>
              </a:r>
              <a:endParaRPr b="1">
                <a:solidFill>
                  <a:schemeClr val="lt1"/>
                </a:solidFill>
              </a:endParaRPr>
            </a:p>
          </p:txBody>
        </p:sp>
      </p:grpSp>
      <p:grpSp>
        <p:nvGrpSpPr>
          <p:cNvPr id="362" name="Google Shape;362;g33794514c31_0_393"/>
          <p:cNvGrpSpPr/>
          <p:nvPr/>
        </p:nvGrpSpPr>
        <p:grpSpPr>
          <a:xfrm>
            <a:off x="1262950" y="5083975"/>
            <a:ext cx="4187338" cy="632525"/>
            <a:chOff x="5852013" y="3429000"/>
            <a:chExt cx="4187338" cy="632525"/>
          </a:xfrm>
        </p:grpSpPr>
        <p:sp>
          <p:nvSpPr>
            <p:cNvPr id="363" name="Google Shape;363;g33794514c31_0_393"/>
            <p:cNvSpPr/>
            <p:nvPr/>
          </p:nvSpPr>
          <p:spPr>
            <a:xfrm>
              <a:off x="5916150" y="3629525"/>
              <a:ext cx="4123200" cy="432000"/>
            </a:xfrm>
            <a:prstGeom prst="roundRect">
              <a:avLst>
                <a:gd name="adj" fmla="val 7252"/>
              </a:avLst>
            </a:prstGeom>
            <a:noFill/>
            <a:ln w="19050" cap="flat" cmpd="sng">
              <a:solidFill>
                <a:srgbClr val="2955F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The system queries trusted medical sources</a:t>
              </a:r>
              <a:endParaRPr/>
            </a:p>
          </p:txBody>
        </p:sp>
        <p:sp>
          <p:nvSpPr>
            <p:cNvPr id="364" name="Google Shape;364;g33794514c31_0_393"/>
            <p:cNvSpPr/>
            <p:nvPr/>
          </p:nvSpPr>
          <p:spPr>
            <a:xfrm>
              <a:off x="5852013" y="3429000"/>
              <a:ext cx="2226600" cy="305100"/>
            </a:xfrm>
            <a:prstGeom prst="roundRect">
              <a:avLst>
                <a:gd name="adj" fmla="val 16667"/>
              </a:avLst>
            </a:prstGeom>
            <a:solidFill>
              <a:srgbClr val="607FED"/>
            </a:solidFill>
            <a:ln w="19050"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Search</a:t>
              </a:r>
              <a:endParaRPr b="1">
                <a:solidFill>
                  <a:schemeClr val="lt1"/>
                </a:solidFill>
              </a:endParaRPr>
            </a:p>
          </p:txBody>
        </p:sp>
      </p:grpSp>
      <p:grpSp>
        <p:nvGrpSpPr>
          <p:cNvPr id="365" name="Google Shape;365;g33794514c31_0_393"/>
          <p:cNvGrpSpPr/>
          <p:nvPr/>
        </p:nvGrpSpPr>
        <p:grpSpPr>
          <a:xfrm>
            <a:off x="6741725" y="3185700"/>
            <a:ext cx="4187337" cy="1804625"/>
            <a:chOff x="1423075" y="3756550"/>
            <a:chExt cx="4187337" cy="1804625"/>
          </a:xfrm>
        </p:grpSpPr>
        <p:sp>
          <p:nvSpPr>
            <p:cNvPr id="366" name="Google Shape;366;g33794514c31_0_393"/>
            <p:cNvSpPr/>
            <p:nvPr/>
          </p:nvSpPr>
          <p:spPr>
            <a:xfrm>
              <a:off x="1487212" y="3957075"/>
              <a:ext cx="4123200" cy="1604100"/>
            </a:xfrm>
            <a:prstGeom prst="roundRect">
              <a:avLst>
                <a:gd name="adj" fmla="val 7252"/>
              </a:avLst>
            </a:prstGeom>
            <a:noFill/>
            <a:ln w="19050" cap="flat" cmpd="sng">
              <a:solidFill>
                <a:srgbClr val="2955F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t>Output:</a:t>
              </a:r>
              <a:endParaRPr b="1"/>
            </a:p>
            <a:p>
              <a:pPr marL="0" lvl="0" indent="0" algn="l" rtl="0">
                <a:lnSpc>
                  <a:spcPct val="115000"/>
                </a:lnSpc>
                <a:spcBef>
                  <a:spcPts val="0"/>
                </a:spcBef>
                <a:spcAft>
                  <a:spcPts val="0"/>
                </a:spcAft>
                <a:buNone/>
              </a:pPr>
              <a:r>
                <a:rPr lang="en-US" b="1"/>
                <a:t>	</a:t>
              </a:r>
              <a:r>
                <a:rPr lang="en-US" sz="1100" i="1">
                  <a:solidFill>
                    <a:schemeClr val="dk1"/>
                  </a:solidFill>
                </a:rPr>
                <a:t>"Based on similar patient cases and the latest medical guidelines, the optimal treatment for your patient is:</a:t>
              </a:r>
              <a:endParaRPr sz="1100" i="1">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i="1">
                  <a:solidFill>
                    <a:schemeClr val="dk1"/>
                  </a:solidFill>
                </a:rPr>
                <a:t>ACE inhibitors;</a:t>
              </a:r>
              <a:endParaRPr sz="1100" i="1">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i="1">
                  <a:solidFill>
                    <a:schemeClr val="dk1"/>
                  </a:solidFill>
                </a:rPr>
                <a:t>Metformin…"</a:t>
              </a:r>
              <a:endParaRPr sz="1100" i="1">
                <a:solidFill>
                  <a:schemeClr val="dk1"/>
                </a:solidFill>
              </a:endParaRPr>
            </a:p>
            <a:p>
              <a:pPr marL="0" lvl="0" indent="0" algn="l" rtl="0">
                <a:lnSpc>
                  <a:spcPct val="115000"/>
                </a:lnSpc>
                <a:spcBef>
                  <a:spcPts val="0"/>
                </a:spcBef>
                <a:spcAft>
                  <a:spcPts val="0"/>
                </a:spcAft>
                <a:buNone/>
              </a:pPr>
              <a:endParaRPr i="1"/>
            </a:p>
          </p:txBody>
        </p:sp>
        <p:sp>
          <p:nvSpPr>
            <p:cNvPr id="367" name="Google Shape;367;g33794514c31_0_393"/>
            <p:cNvSpPr/>
            <p:nvPr/>
          </p:nvSpPr>
          <p:spPr>
            <a:xfrm>
              <a:off x="1423075" y="3756550"/>
              <a:ext cx="2226600" cy="305100"/>
            </a:xfrm>
            <a:prstGeom prst="roundRect">
              <a:avLst>
                <a:gd name="adj" fmla="val 16667"/>
              </a:avLst>
            </a:prstGeom>
            <a:solidFill>
              <a:srgbClr val="607FED"/>
            </a:solidFill>
            <a:ln w="19050"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Predict</a:t>
              </a:r>
              <a:endParaRPr b="1">
                <a:solidFill>
                  <a:schemeClr val="lt1"/>
                </a:solidFill>
              </a:endParaRPr>
            </a:p>
          </p:txBody>
        </p:sp>
      </p:grpSp>
      <p:cxnSp>
        <p:nvCxnSpPr>
          <p:cNvPr id="368" name="Google Shape;368;g33794514c31_0_393"/>
          <p:cNvCxnSpPr/>
          <p:nvPr/>
        </p:nvCxnSpPr>
        <p:spPr>
          <a:xfrm>
            <a:off x="5734650" y="4028100"/>
            <a:ext cx="722700" cy="0"/>
          </a:xfrm>
          <a:prstGeom prst="straightConnector1">
            <a:avLst/>
          </a:prstGeom>
          <a:noFill/>
          <a:ln w="19050" cap="flat" cmpd="sng">
            <a:solidFill>
              <a:srgbClr val="E69138"/>
            </a:solidFill>
            <a:prstDash val="solid"/>
            <a:round/>
            <a:headEnd type="none" w="med" len="med"/>
            <a:tailEnd type="triangle" w="med" len="med"/>
          </a:ln>
        </p:spPr>
      </p:cxnSp>
      <p:cxnSp>
        <p:nvCxnSpPr>
          <p:cNvPr id="369" name="Google Shape;369;g33794514c31_0_393"/>
          <p:cNvCxnSpPr>
            <a:endCxn id="366" idx="2"/>
          </p:cNvCxnSpPr>
          <p:nvPr/>
        </p:nvCxnSpPr>
        <p:spPr>
          <a:xfrm rot="10800000" flipH="1">
            <a:off x="5767862" y="4990325"/>
            <a:ext cx="3099600" cy="512400"/>
          </a:xfrm>
          <a:prstGeom prst="bentConnector2">
            <a:avLst/>
          </a:prstGeom>
          <a:noFill/>
          <a:ln w="19050" cap="flat" cmpd="sng">
            <a:solidFill>
              <a:srgbClr val="E69138"/>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33794514c31_0_43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endParaRPr sz="3600"/>
          </a:p>
        </p:txBody>
      </p:sp>
      <p:sp>
        <p:nvSpPr>
          <p:cNvPr id="375" name="Google Shape;375;g33794514c31_0_430"/>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21</a:t>
            </a:fld>
            <a:endParaRPr/>
          </a:p>
        </p:txBody>
      </p:sp>
      <p:sp>
        <p:nvSpPr>
          <p:cNvPr id="376" name="Google Shape;376;g33794514c31_0_430"/>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377" name="Google Shape;377;g33794514c31_0_430"/>
          <p:cNvSpPr txBox="1"/>
          <p:nvPr/>
        </p:nvSpPr>
        <p:spPr>
          <a:xfrm>
            <a:off x="938000" y="1908600"/>
            <a:ext cx="103245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50000"/>
              </a:lnSpc>
              <a:spcBef>
                <a:spcPts val="1000"/>
              </a:spcBef>
              <a:spcAft>
                <a:spcPts val="0"/>
              </a:spcAft>
              <a:buNone/>
            </a:pPr>
            <a:r>
              <a:rPr lang="en-US" sz="1800">
                <a:solidFill>
                  <a:schemeClr val="dk1"/>
                </a:solidFill>
              </a:rPr>
              <a:t>It allows module substitution/reconfiguration to address a specific challenge. Modular RAG gos beyond a fixed “Retrieve-Read” structure</a:t>
            </a:r>
            <a:endParaRPr sz="1800" b="1">
              <a:solidFill>
                <a:schemeClr val="dk1"/>
              </a:solidFill>
            </a:endParaRPr>
          </a:p>
        </p:txBody>
      </p:sp>
      <p:sp>
        <p:nvSpPr>
          <p:cNvPr id="378" name="Google Shape;378;g33794514c31_0_430"/>
          <p:cNvSpPr txBox="1"/>
          <p:nvPr/>
        </p:nvSpPr>
        <p:spPr>
          <a:xfrm>
            <a:off x="938000" y="3049050"/>
            <a:ext cx="3497100" cy="365100"/>
          </a:xfrm>
          <a:prstGeom prst="rect">
            <a:avLst/>
          </a:prstGeom>
          <a:noFill/>
          <a:ln>
            <a:noFill/>
          </a:ln>
        </p:spPr>
        <p:txBody>
          <a:bodyPr spcFirstLastPara="1" wrap="square" lIns="91425" tIns="45700" rIns="91425" bIns="45700" anchor="t" anchorCtr="0">
            <a:normAutofit fontScale="40000" lnSpcReduction="20000"/>
          </a:bodyPr>
          <a:lstStyle/>
          <a:p>
            <a:pPr marL="0" lvl="0" indent="0" algn="l" rtl="0">
              <a:lnSpc>
                <a:spcPct val="150000"/>
              </a:lnSpc>
              <a:spcBef>
                <a:spcPts val="1000"/>
              </a:spcBef>
              <a:spcAft>
                <a:spcPts val="0"/>
              </a:spcAft>
              <a:buNone/>
            </a:pPr>
            <a:r>
              <a:rPr lang="en-US" sz="1700" b="1">
                <a:solidFill>
                  <a:srgbClr val="2955F2"/>
                </a:solidFill>
              </a:rPr>
              <a:t>Retrieve-Read-Retrieve-Read</a:t>
            </a:r>
            <a:endParaRPr sz="1700" b="1">
              <a:solidFill>
                <a:srgbClr val="2955F2"/>
              </a:solidFill>
            </a:endParaRPr>
          </a:p>
        </p:txBody>
      </p:sp>
      <p:sp>
        <p:nvSpPr>
          <p:cNvPr id="379" name="Google Shape;379;g33794514c31_0_430"/>
          <p:cNvSpPr/>
          <p:nvPr/>
        </p:nvSpPr>
        <p:spPr>
          <a:xfrm>
            <a:off x="10243475" y="2959175"/>
            <a:ext cx="309000" cy="305700"/>
          </a:xfrm>
          <a:prstGeom prst="ellipse">
            <a:avLst/>
          </a:prstGeom>
          <a:solidFill>
            <a:srgbClr val="2955F2"/>
          </a:solidFill>
          <a:ln w="9525"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lt1"/>
                </a:solidFill>
              </a:rPr>
              <a:t>5</a:t>
            </a:r>
            <a:endParaRPr sz="1100" b="1">
              <a:solidFill>
                <a:schemeClr val="lt1"/>
              </a:solidFill>
            </a:endParaRPr>
          </a:p>
        </p:txBody>
      </p:sp>
      <p:pic>
        <p:nvPicPr>
          <p:cNvPr id="380" name="Google Shape;380;g33794514c31_0_430"/>
          <p:cNvPicPr preferRelativeResize="0"/>
          <p:nvPr/>
        </p:nvPicPr>
        <p:blipFill>
          <a:blip r:embed="rId3">
            <a:alphaModFix/>
          </a:blip>
          <a:stretch>
            <a:fillRect/>
          </a:stretch>
        </p:blipFill>
        <p:spPr>
          <a:xfrm>
            <a:off x="6910075" y="2910800"/>
            <a:ext cx="4666375" cy="2600350"/>
          </a:xfrm>
          <a:prstGeom prst="rect">
            <a:avLst/>
          </a:prstGeom>
          <a:noFill/>
          <a:ln w="19050" cap="flat" cmpd="sng">
            <a:solidFill>
              <a:srgbClr val="E69138"/>
            </a:solidFill>
            <a:prstDash val="solid"/>
            <a:round/>
            <a:headEnd type="none" w="sm" len="sm"/>
            <a:tailEnd type="none" w="sm" len="sm"/>
          </a:ln>
        </p:spPr>
      </p:pic>
      <p:sp>
        <p:nvSpPr>
          <p:cNvPr id="381" name="Google Shape;381;g33794514c31_0_430"/>
          <p:cNvSpPr/>
          <p:nvPr/>
        </p:nvSpPr>
        <p:spPr>
          <a:xfrm>
            <a:off x="10379950" y="3146625"/>
            <a:ext cx="1011000" cy="2163900"/>
          </a:xfrm>
          <a:prstGeom prst="roundRect">
            <a:avLst>
              <a:gd name="adj" fmla="val 661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A64D79"/>
              </a:solidFill>
            </a:endParaRPr>
          </a:p>
        </p:txBody>
      </p:sp>
      <p:sp>
        <p:nvSpPr>
          <p:cNvPr id="382" name="Google Shape;382;g33794514c31_0_430"/>
          <p:cNvSpPr txBox="1"/>
          <p:nvPr/>
        </p:nvSpPr>
        <p:spPr>
          <a:xfrm>
            <a:off x="938000" y="3539875"/>
            <a:ext cx="5793000" cy="1561800"/>
          </a:xfrm>
          <a:prstGeom prst="rect">
            <a:avLst/>
          </a:prstGeom>
          <a:noFill/>
          <a:ln>
            <a:noFill/>
          </a:ln>
        </p:spPr>
        <p:txBody>
          <a:bodyPr spcFirstLastPara="1" wrap="square" lIns="91425" tIns="45700" rIns="91425" bIns="45700" anchor="t" anchorCtr="0">
            <a:normAutofit fontScale="85000" lnSpcReduction="20000"/>
          </a:bodyPr>
          <a:lstStyle/>
          <a:p>
            <a:pPr marL="457200" lvl="0" indent="-336550" algn="l" rtl="0">
              <a:lnSpc>
                <a:spcPct val="115000"/>
              </a:lnSpc>
              <a:spcBef>
                <a:spcPts val="1000"/>
              </a:spcBef>
              <a:spcAft>
                <a:spcPts val="0"/>
              </a:spcAft>
              <a:buClr>
                <a:srgbClr val="2955F2"/>
              </a:buClr>
              <a:buSzPts val="1700"/>
              <a:buAutoNum type="arabicPeriod"/>
            </a:pPr>
            <a:r>
              <a:rPr lang="en-US" sz="1700">
                <a:solidFill>
                  <a:schemeClr val="dk1"/>
                </a:solidFill>
              </a:rPr>
              <a:t>An initial retrieval step</a:t>
            </a:r>
            <a:endParaRPr sz="1700">
              <a:solidFill>
                <a:schemeClr val="dk1"/>
              </a:solidFill>
            </a:endParaRPr>
          </a:p>
          <a:p>
            <a:pPr marL="457200" lvl="0" indent="-336550" algn="l" rtl="0">
              <a:lnSpc>
                <a:spcPct val="115000"/>
              </a:lnSpc>
              <a:spcBef>
                <a:spcPts val="1000"/>
              </a:spcBef>
              <a:spcAft>
                <a:spcPts val="0"/>
              </a:spcAft>
              <a:buClr>
                <a:srgbClr val="2955F2"/>
              </a:buClr>
              <a:buSzPts val="1700"/>
              <a:buAutoNum type="arabicPeriod"/>
            </a:pPr>
            <a:r>
              <a:rPr lang="en-US" sz="1700">
                <a:solidFill>
                  <a:schemeClr val="dk1"/>
                </a:solidFill>
              </a:rPr>
              <a:t>The retrieved data is processed</a:t>
            </a:r>
            <a:endParaRPr sz="1700">
              <a:solidFill>
                <a:schemeClr val="dk1"/>
              </a:solidFill>
            </a:endParaRPr>
          </a:p>
          <a:p>
            <a:pPr marL="457200" lvl="0" indent="-336550" algn="l" rtl="0">
              <a:lnSpc>
                <a:spcPct val="115000"/>
              </a:lnSpc>
              <a:spcBef>
                <a:spcPts val="1000"/>
              </a:spcBef>
              <a:spcAft>
                <a:spcPts val="0"/>
              </a:spcAft>
              <a:buClr>
                <a:srgbClr val="2955F2"/>
              </a:buClr>
              <a:buSzPts val="1700"/>
              <a:buAutoNum type="arabicPeriod"/>
            </a:pPr>
            <a:r>
              <a:rPr lang="en-US" sz="1700">
                <a:solidFill>
                  <a:schemeClr val="dk1"/>
                </a:solidFill>
              </a:rPr>
              <a:t>The retrieval process is refined</a:t>
            </a:r>
            <a:endParaRPr sz="1700">
              <a:solidFill>
                <a:schemeClr val="dk1"/>
              </a:solidFill>
            </a:endParaRPr>
          </a:p>
          <a:p>
            <a:pPr marL="457200" lvl="0" indent="-336550" algn="l" rtl="0">
              <a:lnSpc>
                <a:spcPct val="115000"/>
              </a:lnSpc>
              <a:spcBef>
                <a:spcPts val="1000"/>
              </a:spcBef>
              <a:spcAft>
                <a:spcPts val="1000"/>
              </a:spcAft>
              <a:buClr>
                <a:srgbClr val="2955F2"/>
              </a:buClr>
              <a:buSzPts val="1700"/>
              <a:buAutoNum type="arabicPeriod"/>
            </a:pPr>
            <a:r>
              <a:rPr lang="en-US" sz="1700">
                <a:solidFill>
                  <a:schemeClr val="dk1"/>
                </a:solidFill>
              </a:rPr>
              <a:t>Outputs the answer</a:t>
            </a:r>
            <a:endParaRPr sz="17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g33794514c31_0_442"/>
          <p:cNvPicPr preferRelativeResize="0"/>
          <p:nvPr/>
        </p:nvPicPr>
        <p:blipFill rotWithShape="1">
          <a:blip r:embed="rId3">
            <a:alphaModFix/>
          </a:blip>
          <a:srcRect l="75075" t="10567" r="4770" b="11671"/>
          <a:stretch/>
        </p:blipFill>
        <p:spPr>
          <a:xfrm>
            <a:off x="11021675" y="156900"/>
            <a:ext cx="940450" cy="2021975"/>
          </a:xfrm>
          <a:prstGeom prst="rect">
            <a:avLst/>
          </a:prstGeom>
          <a:noFill/>
          <a:ln w="19050" cap="flat" cmpd="sng">
            <a:solidFill>
              <a:srgbClr val="E69138"/>
            </a:solidFill>
            <a:prstDash val="solid"/>
            <a:round/>
            <a:headEnd type="none" w="sm" len="sm"/>
            <a:tailEnd type="none" w="sm" len="sm"/>
          </a:ln>
        </p:spPr>
      </p:pic>
      <p:sp>
        <p:nvSpPr>
          <p:cNvPr id="388" name="Google Shape;388;g33794514c31_0_442"/>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r>
              <a:rPr lang="en-US" sz="3600"/>
              <a:t>ITER-RETGEN</a:t>
            </a:r>
            <a:r>
              <a:rPr lang="en-US" sz="3600" b="1"/>
              <a:t> </a:t>
            </a:r>
            <a:endParaRPr sz="3600"/>
          </a:p>
        </p:txBody>
      </p:sp>
      <p:sp>
        <p:nvSpPr>
          <p:cNvPr id="389" name="Google Shape;389;g33794514c31_0_442"/>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22</a:t>
            </a:fld>
            <a:endParaRPr/>
          </a:p>
        </p:txBody>
      </p:sp>
      <p:sp>
        <p:nvSpPr>
          <p:cNvPr id="390" name="Google Shape;390;g33794514c31_0_442"/>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391" name="Google Shape;391;g33794514c31_0_442"/>
          <p:cNvSpPr txBox="1"/>
          <p:nvPr/>
        </p:nvSpPr>
        <p:spPr>
          <a:xfrm>
            <a:off x="938000" y="1983775"/>
            <a:ext cx="9525000" cy="3651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000"/>
              </a:spcBef>
              <a:spcAft>
                <a:spcPts val="0"/>
              </a:spcAft>
              <a:buSzPts val="770"/>
              <a:buNone/>
            </a:pPr>
            <a:r>
              <a:rPr lang="en-US" sz="1190" b="1">
                <a:solidFill>
                  <a:srgbClr val="2955F2"/>
                </a:solidFill>
              </a:rPr>
              <a:t>User query: </a:t>
            </a:r>
            <a:r>
              <a:rPr lang="en-US" sz="1190" i="1">
                <a:solidFill>
                  <a:schemeClr val="dk1"/>
                </a:solidFill>
              </a:rPr>
              <a:t>What were the main causes of the Great Depression, and how did government policies influence the economic recovery?</a:t>
            </a:r>
            <a:endParaRPr sz="1190" i="1">
              <a:solidFill>
                <a:schemeClr val="dk1"/>
              </a:solidFill>
            </a:endParaRPr>
          </a:p>
        </p:txBody>
      </p:sp>
      <p:sp>
        <p:nvSpPr>
          <p:cNvPr id="392" name="Google Shape;392;g33794514c31_0_442"/>
          <p:cNvSpPr txBox="1"/>
          <p:nvPr/>
        </p:nvSpPr>
        <p:spPr>
          <a:xfrm>
            <a:off x="1262950" y="2323200"/>
            <a:ext cx="4805700" cy="759900"/>
          </a:xfrm>
          <a:prstGeom prst="rect">
            <a:avLst/>
          </a:prstGeom>
          <a:noFill/>
          <a:ln>
            <a:noFill/>
          </a:ln>
        </p:spPr>
        <p:txBody>
          <a:bodyPr spcFirstLastPara="1" wrap="square" lIns="91425" tIns="45700" rIns="91425" bIns="45700" anchor="t" anchorCtr="0">
            <a:noAutofit/>
          </a:bodyPr>
          <a:lstStyle/>
          <a:p>
            <a:pPr marL="457200" lvl="0" indent="-307975" algn="l" rtl="0">
              <a:lnSpc>
                <a:spcPct val="130000"/>
              </a:lnSpc>
              <a:spcBef>
                <a:spcPts val="1000"/>
              </a:spcBef>
              <a:spcAft>
                <a:spcPts val="0"/>
              </a:spcAft>
              <a:buClr>
                <a:srgbClr val="2955F2"/>
              </a:buClr>
              <a:buSzPts val="1250"/>
              <a:buChar char="●"/>
            </a:pPr>
            <a:r>
              <a:rPr lang="en-US" sz="1250" b="1"/>
              <a:t>Extracts key topics from the query: </a:t>
            </a:r>
            <a:r>
              <a:rPr lang="en-US" sz="1250"/>
              <a:t>Causes of the Great Depression, Government policies, Economic recovery.</a:t>
            </a:r>
            <a:endParaRPr sz="1250"/>
          </a:p>
          <a:p>
            <a:pPr marL="457200" lvl="0" indent="-307975" algn="l" rtl="0">
              <a:lnSpc>
                <a:spcPct val="130000"/>
              </a:lnSpc>
              <a:spcBef>
                <a:spcPts val="0"/>
              </a:spcBef>
              <a:spcAft>
                <a:spcPts val="0"/>
              </a:spcAft>
              <a:buClr>
                <a:srgbClr val="2955F2"/>
              </a:buClr>
              <a:buSzPts val="1250"/>
              <a:buChar char="●"/>
            </a:pPr>
            <a:r>
              <a:rPr lang="en-US" sz="1250" b="1"/>
              <a:t>Breaks the query into subtopics:</a:t>
            </a:r>
            <a:endParaRPr sz="1250" b="1"/>
          </a:p>
          <a:p>
            <a:pPr marL="914400" lvl="1" indent="-307975" algn="l" rtl="0">
              <a:lnSpc>
                <a:spcPct val="130000"/>
              </a:lnSpc>
              <a:spcBef>
                <a:spcPts val="0"/>
              </a:spcBef>
              <a:spcAft>
                <a:spcPts val="0"/>
              </a:spcAft>
              <a:buSzPts val="1250"/>
              <a:buChar char="○"/>
            </a:pPr>
            <a:r>
              <a:rPr lang="en-US" sz="1250"/>
              <a:t>What were the primary economic factors?</a:t>
            </a:r>
            <a:endParaRPr sz="1250"/>
          </a:p>
          <a:p>
            <a:pPr marL="914400" lvl="1" indent="-307975" algn="l" rtl="0">
              <a:lnSpc>
                <a:spcPct val="130000"/>
              </a:lnSpc>
              <a:spcBef>
                <a:spcPts val="0"/>
              </a:spcBef>
              <a:spcAft>
                <a:spcPts val="0"/>
              </a:spcAft>
              <a:buSzPts val="1250"/>
              <a:buChar char="○"/>
            </a:pPr>
            <a:r>
              <a:rPr lang="en-US" sz="1250"/>
              <a:t> What major policies were introduced?</a:t>
            </a:r>
            <a:endParaRPr sz="1250"/>
          </a:p>
          <a:p>
            <a:pPr marL="914400" lvl="1" indent="-307975" algn="l" rtl="0">
              <a:lnSpc>
                <a:spcPct val="130000"/>
              </a:lnSpc>
              <a:spcBef>
                <a:spcPts val="0"/>
              </a:spcBef>
              <a:spcAft>
                <a:spcPts val="0"/>
              </a:spcAft>
              <a:buSzPts val="1250"/>
              <a:buChar char="○"/>
            </a:pPr>
            <a:r>
              <a:rPr lang="en-US" sz="1250"/>
              <a:t>How did they impact recovery?</a:t>
            </a:r>
            <a:endParaRPr sz="1250"/>
          </a:p>
          <a:p>
            <a:pPr marL="0" lvl="0" indent="0" algn="l" rtl="0">
              <a:lnSpc>
                <a:spcPct val="130000"/>
              </a:lnSpc>
              <a:spcBef>
                <a:spcPts val="1000"/>
              </a:spcBef>
              <a:spcAft>
                <a:spcPts val="0"/>
              </a:spcAft>
              <a:buNone/>
            </a:pPr>
            <a:endParaRPr sz="1250" b="1"/>
          </a:p>
        </p:txBody>
      </p:sp>
      <p:grpSp>
        <p:nvGrpSpPr>
          <p:cNvPr id="393" name="Google Shape;393;g33794514c31_0_442"/>
          <p:cNvGrpSpPr/>
          <p:nvPr/>
        </p:nvGrpSpPr>
        <p:grpSpPr>
          <a:xfrm>
            <a:off x="1262950" y="4060850"/>
            <a:ext cx="4187325" cy="1454525"/>
            <a:chOff x="1262950" y="4081750"/>
            <a:chExt cx="4187325" cy="1454525"/>
          </a:xfrm>
        </p:grpSpPr>
        <p:sp>
          <p:nvSpPr>
            <p:cNvPr id="394" name="Google Shape;394;g33794514c31_0_442"/>
            <p:cNvSpPr/>
            <p:nvPr/>
          </p:nvSpPr>
          <p:spPr>
            <a:xfrm>
              <a:off x="1327075" y="4282275"/>
              <a:ext cx="4123200" cy="1254000"/>
            </a:xfrm>
            <a:prstGeom prst="roundRect">
              <a:avLst>
                <a:gd name="adj" fmla="val 7252"/>
              </a:avLst>
            </a:prstGeom>
            <a:noFill/>
            <a:ln w="19050" cap="flat" cmpd="sng">
              <a:solidFill>
                <a:srgbClr val="2955F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The system retrieves broad, high-level historical sources</a:t>
              </a:r>
              <a:endParaRPr>
                <a:solidFill>
                  <a:schemeClr val="dk1"/>
                </a:solidFill>
              </a:endParaRPr>
            </a:p>
            <a:p>
              <a:pPr marL="457200" lvl="0" indent="0" algn="ctr" rtl="0">
                <a:lnSpc>
                  <a:spcPct val="115000"/>
                </a:lnSpc>
                <a:spcBef>
                  <a:spcPts val="0"/>
                </a:spcBef>
                <a:spcAft>
                  <a:spcPts val="0"/>
                </a:spcAft>
                <a:buNone/>
              </a:pPr>
              <a:r>
                <a:rPr lang="en-US" b="1">
                  <a:solidFill>
                    <a:srgbClr val="CC0000"/>
                  </a:solidFill>
                </a:rPr>
                <a:t>Lacks specific data and expert perspectives</a:t>
              </a:r>
              <a:endParaRPr b="1">
                <a:solidFill>
                  <a:srgbClr val="CC0000"/>
                </a:solidFill>
              </a:endParaRPr>
            </a:p>
            <a:p>
              <a:pPr marL="0" lvl="0" indent="0" algn="l" rtl="0">
                <a:lnSpc>
                  <a:spcPct val="115000"/>
                </a:lnSpc>
                <a:spcBef>
                  <a:spcPts val="0"/>
                </a:spcBef>
                <a:spcAft>
                  <a:spcPts val="0"/>
                </a:spcAft>
                <a:buNone/>
              </a:pPr>
              <a:endParaRPr/>
            </a:p>
          </p:txBody>
        </p:sp>
        <p:sp>
          <p:nvSpPr>
            <p:cNvPr id="395" name="Google Shape;395;g33794514c31_0_442"/>
            <p:cNvSpPr/>
            <p:nvPr/>
          </p:nvSpPr>
          <p:spPr>
            <a:xfrm>
              <a:off x="1262950" y="4081750"/>
              <a:ext cx="2226600" cy="305100"/>
            </a:xfrm>
            <a:prstGeom prst="roundRect">
              <a:avLst>
                <a:gd name="adj" fmla="val 16667"/>
              </a:avLst>
            </a:prstGeom>
            <a:solidFill>
              <a:srgbClr val="607FED"/>
            </a:solidFill>
            <a:ln w="19050"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Retrieval</a:t>
              </a:r>
              <a:endParaRPr b="1">
                <a:solidFill>
                  <a:schemeClr val="lt1"/>
                </a:solidFill>
              </a:endParaRPr>
            </a:p>
          </p:txBody>
        </p:sp>
      </p:grpSp>
      <p:grpSp>
        <p:nvGrpSpPr>
          <p:cNvPr id="396" name="Google Shape;396;g33794514c31_0_442"/>
          <p:cNvGrpSpPr/>
          <p:nvPr/>
        </p:nvGrpSpPr>
        <p:grpSpPr>
          <a:xfrm>
            <a:off x="6788375" y="4060850"/>
            <a:ext cx="4187325" cy="1454525"/>
            <a:chOff x="1262950" y="4081750"/>
            <a:chExt cx="4187325" cy="1454525"/>
          </a:xfrm>
        </p:grpSpPr>
        <p:sp>
          <p:nvSpPr>
            <p:cNvPr id="397" name="Google Shape;397;g33794514c31_0_442"/>
            <p:cNvSpPr/>
            <p:nvPr/>
          </p:nvSpPr>
          <p:spPr>
            <a:xfrm>
              <a:off x="1327075" y="4282275"/>
              <a:ext cx="4123200" cy="1254000"/>
            </a:xfrm>
            <a:prstGeom prst="roundRect">
              <a:avLst>
                <a:gd name="adj" fmla="val 7252"/>
              </a:avLst>
            </a:prstGeom>
            <a:noFill/>
            <a:ln w="19050" cap="flat" cmpd="sng">
              <a:solidFill>
                <a:srgbClr val="2955F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The system analyzes the retrieved sources and determines what’s missing: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ctr" rtl="0">
                <a:lnSpc>
                  <a:spcPct val="115000"/>
                </a:lnSpc>
                <a:spcBef>
                  <a:spcPts val="0"/>
                </a:spcBef>
                <a:spcAft>
                  <a:spcPts val="0"/>
                </a:spcAft>
                <a:buClr>
                  <a:schemeClr val="dk1"/>
                </a:buClr>
                <a:buSzPts val="1100"/>
                <a:buFont typeface="Arial"/>
                <a:buNone/>
              </a:pPr>
              <a:r>
                <a:rPr lang="en-US" b="1">
                  <a:solidFill>
                    <a:schemeClr val="dk1"/>
                  </a:solidFill>
                </a:rPr>
                <a:t>Query refinement!</a:t>
              </a:r>
              <a:endParaRPr>
                <a:solidFill>
                  <a:schemeClr val="dk1"/>
                </a:solidFill>
              </a:endParaRPr>
            </a:p>
            <a:p>
              <a:pPr marL="0" lvl="0" indent="0" algn="l" rtl="0">
                <a:lnSpc>
                  <a:spcPct val="115000"/>
                </a:lnSpc>
                <a:spcBef>
                  <a:spcPts val="0"/>
                </a:spcBef>
                <a:spcAft>
                  <a:spcPts val="0"/>
                </a:spcAft>
                <a:buNone/>
              </a:pPr>
              <a:endParaRPr/>
            </a:p>
          </p:txBody>
        </p:sp>
        <p:sp>
          <p:nvSpPr>
            <p:cNvPr id="398" name="Google Shape;398;g33794514c31_0_442"/>
            <p:cNvSpPr/>
            <p:nvPr/>
          </p:nvSpPr>
          <p:spPr>
            <a:xfrm>
              <a:off x="1262950" y="4081750"/>
              <a:ext cx="2226600" cy="305100"/>
            </a:xfrm>
            <a:prstGeom prst="roundRect">
              <a:avLst>
                <a:gd name="adj" fmla="val 16667"/>
              </a:avLst>
            </a:prstGeom>
            <a:solidFill>
              <a:srgbClr val="607FED"/>
            </a:solidFill>
            <a:ln w="19050" cap="flat" cmpd="sng">
              <a:solidFill>
                <a:srgbClr val="2955F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Read</a:t>
              </a:r>
              <a:endParaRPr b="1">
                <a:solidFill>
                  <a:schemeClr val="lt1"/>
                </a:solidFill>
              </a:endParaRPr>
            </a:p>
          </p:txBody>
        </p:sp>
      </p:grpSp>
      <p:sp>
        <p:nvSpPr>
          <p:cNvPr id="399" name="Google Shape;399;g33794514c31_0_442"/>
          <p:cNvSpPr txBox="1"/>
          <p:nvPr/>
        </p:nvSpPr>
        <p:spPr>
          <a:xfrm>
            <a:off x="6514675" y="3083100"/>
            <a:ext cx="4805700" cy="7599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What </a:t>
            </a:r>
            <a:r>
              <a:rPr lang="en-US" sz="1100" b="1">
                <a:solidFill>
                  <a:schemeClr val="dk1"/>
                </a:solidFill>
              </a:rPr>
              <a:t>specific government policies</a:t>
            </a:r>
            <a:r>
              <a:rPr lang="en-US" sz="1100">
                <a:solidFill>
                  <a:schemeClr val="dk1"/>
                </a:solidFill>
              </a:rPr>
              <a:t> influenced recovery?</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Were some policies </a:t>
            </a:r>
            <a:r>
              <a:rPr lang="en-US" sz="1100" b="1">
                <a:solidFill>
                  <a:schemeClr val="dk1"/>
                </a:solidFill>
              </a:rPr>
              <a:t>more effective than others</a:t>
            </a:r>
            <a:r>
              <a:rPr lang="en-US"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What do </a:t>
            </a:r>
            <a:r>
              <a:rPr lang="en-US" sz="1100" b="1">
                <a:solidFill>
                  <a:schemeClr val="dk1"/>
                </a:solidFill>
              </a:rPr>
              <a:t>historical economic reports say</a:t>
            </a:r>
            <a:r>
              <a:rPr lang="en-US" sz="1100">
                <a:solidFill>
                  <a:schemeClr val="dk1"/>
                </a:solidFill>
              </a:rPr>
              <a:t> about the recovery timeline?</a:t>
            </a:r>
            <a:endParaRPr sz="1100">
              <a:solidFill>
                <a:schemeClr val="dk1"/>
              </a:solidFill>
            </a:endParaRPr>
          </a:p>
          <a:p>
            <a:pPr marL="0" lvl="0" indent="0" algn="l" rtl="0">
              <a:lnSpc>
                <a:spcPct val="130000"/>
              </a:lnSpc>
              <a:spcBef>
                <a:spcPts val="1200"/>
              </a:spcBef>
              <a:spcAft>
                <a:spcPts val="0"/>
              </a:spcAft>
              <a:buNone/>
            </a:pPr>
            <a:endParaRPr sz="125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g33794514c31_0_469"/>
          <p:cNvPicPr preferRelativeResize="0"/>
          <p:nvPr/>
        </p:nvPicPr>
        <p:blipFill rotWithShape="1">
          <a:blip r:embed="rId3">
            <a:alphaModFix/>
          </a:blip>
          <a:srcRect l="75075" t="10567" r="4770" b="11671"/>
          <a:stretch/>
        </p:blipFill>
        <p:spPr>
          <a:xfrm>
            <a:off x="11021675" y="156900"/>
            <a:ext cx="940450" cy="2021975"/>
          </a:xfrm>
          <a:prstGeom prst="rect">
            <a:avLst/>
          </a:prstGeom>
          <a:noFill/>
          <a:ln w="19050" cap="flat" cmpd="sng">
            <a:solidFill>
              <a:srgbClr val="E69138"/>
            </a:solidFill>
            <a:prstDash val="solid"/>
            <a:round/>
            <a:headEnd type="none" w="sm" len="sm"/>
            <a:tailEnd type="none" w="sm" len="sm"/>
          </a:ln>
        </p:spPr>
      </p:pic>
      <p:sp>
        <p:nvSpPr>
          <p:cNvPr id="405" name="Google Shape;405;g33794514c31_0_46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Modular RAG: </a:t>
            </a:r>
            <a:r>
              <a:rPr lang="en-US" sz="3600"/>
              <a:t>ITER-RETGEN</a:t>
            </a:r>
            <a:r>
              <a:rPr lang="en-US" sz="3600" b="1"/>
              <a:t> </a:t>
            </a:r>
            <a:endParaRPr sz="3600"/>
          </a:p>
        </p:txBody>
      </p:sp>
      <p:sp>
        <p:nvSpPr>
          <p:cNvPr id="406" name="Google Shape;406;g33794514c31_0_469"/>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23</a:t>
            </a:fld>
            <a:endParaRPr/>
          </a:p>
        </p:txBody>
      </p:sp>
      <p:sp>
        <p:nvSpPr>
          <p:cNvPr id="407" name="Google Shape;407;g33794514c31_0_469"/>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408" name="Google Shape;408;g33794514c31_0_469"/>
          <p:cNvSpPr txBox="1"/>
          <p:nvPr/>
        </p:nvSpPr>
        <p:spPr>
          <a:xfrm>
            <a:off x="938000" y="1983775"/>
            <a:ext cx="9525000" cy="3651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000"/>
              </a:spcBef>
              <a:spcAft>
                <a:spcPts val="0"/>
              </a:spcAft>
              <a:buSzPts val="770"/>
              <a:buNone/>
            </a:pPr>
            <a:r>
              <a:rPr lang="en-US" sz="1190" b="1">
                <a:solidFill>
                  <a:srgbClr val="2955F2"/>
                </a:solidFill>
              </a:rPr>
              <a:t>User query: </a:t>
            </a:r>
            <a:r>
              <a:rPr lang="en-US" sz="1190" i="1">
                <a:solidFill>
                  <a:schemeClr val="dk1"/>
                </a:solidFill>
              </a:rPr>
              <a:t>What were the main causes of the Great Depression, and how did government policies influence the economic recovery?</a:t>
            </a:r>
            <a:endParaRPr sz="1190" i="1">
              <a:solidFill>
                <a:schemeClr val="dk1"/>
              </a:solidFill>
            </a:endParaRPr>
          </a:p>
        </p:txBody>
      </p:sp>
      <p:sp>
        <p:nvSpPr>
          <p:cNvPr id="409" name="Google Shape;409;g33794514c31_0_469"/>
          <p:cNvSpPr txBox="1"/>
          <p:nvPr/>
        </p:nvSpPr>
        <p:spPr>
          <a:xfrm>
            <a:off x="1262950" y="2323200"/>
            <a:ext cx="4805700" cy="759900"/>
          </a:xfrm>
          <a:prstGeom prst="rect">
            <a:avLst/>
          </a:prstGeom>
          <a:noFill/>
          <a:ln>
            <a:noFill/>
          </a:ln>
        </p:spPr>
        <p:txBody>
          <a:bodyPr spcFirstLastPara="1" wrap="square" lIns="91425" tIns="45700" rIns="91425" bIns="45700" anchor="t" anchorCtr="0">
            <a:noAutofit/>
          </a:bodyPr>
          <a:lstStyle/>
          <a:p>
            <a:pPr marL="457200" lvl="0" indent="-307975" algn="l" rtl="0">
              <a:lnSpc>
                <a:spcPct val="130000"/>
              </a:lnSpc>
              <a:spcBef>
                <a:spcPts val="1000"/>
              </a:spcBef>
              <a:spcAft>
                <a:spcPts val="0"/>
              </a:spcAft>
              <a:buClr>
                <a:srgbClr val="2955F2"/>
              </a:buClr>
              <a:buSzPts val="1250"/>
              <a:buChar char="●"/>
            </a:pPr>
            <a:r>
              <a:rPr lang="en-US" sz="1250" b="1"/>
              <a:t>Extracts key topics from the query: </a:t>
            </a:r>
            <a:r>
              <a:rPr lang="en-US" sz="1250"/>
              <a:t>Causes of the Great Depression, Government policies, Economic recovery.</a:t>
            </a:r>
            <a:endParaRPr sz="1250"/>
          </a:p>
          <a:p>
            <a:pPr marL="457200" lvl="0" indent="-307975" algn="l" rtl="0">
              <a:lnSpc>
                <a:spcPct val="130000"/>
              </a:lnSpc>
              <a:spcBef>
                <a:spcPts val="0"/>
              </a:spcBef>
              <a:spcAft>
                <a:spcPts val="0"/>
              </a:spcAft>
              <a:buClr>
                <a:srgbClr val="2955F2"/>
              </a:buClr>
              <a:buSzPts val="1250"/>
              <a:buChar char="●"/>
            </a:pPr>
            <a:r>
              <a:rPr lang="en-US" sz="1250" b="1"/>
              <a:t>Breaks the query into subtopics:</a:t>
            </a:r>
            <a:endParaRPr sz="1250" b="1"/>
          </a:p>
          <a:p>
            <a:pPr marL="914400" lvl="1" indent="-307975" algn="l" rtl="0">
              <a:lnSpc>
                <a:spcPct val="130000"/>
              </a:lnSpc>
              <a:spcBef>
                <a:spcPts val="0"/>
              </a:spcBef>
              <a:spcAft>
                <a:spcPts val="0"/>
              </a:spcAft>
              <a:buSzPts val="1250"/>
              <a:buChar char="○"/>
            </a:pPr>
            <a:r>
              <a:rPr lang="en-US" sz="1250"/>
              <a:t>What were the primary economic factors?</a:t>
            </a:r>
            <a:endParaRPr sz="1250"/>
          </a:p>
          <a:p>
            <a:pPr marL="914400" lvl="1" indent="-307975" algn="l" rtl="0">
              <a:lnSpc>
                <a:spcPct val="130000"/>
              </a:lnSpc>
              <a:spcBef>
                <a:spcPts val="0"/>
              </a:spcBef>
              <a:spcAft>
                <a:spcPts val="0"/>
              </a:spcAft>
              <a:buSzPts val="1250"/>
              <a:buChar char="○"/>
            </a:pPr>
            <a:r>
              <a:rPr lang="en-US" sz="1250"/>
              <a:t> What major policies were introduced?</a:t>
            </a:r>
            <a:endParaRPr sz="1250"/>
          </a:p>
          <a:p>
            <a:pPr marL="914400" lvl="1" indent="-307975" algn="l" rtl="0">
              <a:lnSpc>
                <a:spcPct val="130000"/>
              </a:lnSpc>
              <a:spcBef>
                <a:spcPts val="0"/>
              </a:spcBef>
              <a:spcAft>
                <a:spcPts val="0"/>
              </a:spcAft>
              <a:buSzPts val="1250"/>
              <a:buChar char="○"/>
            </a:pPr>
            <a:r>
              <a:rPr lang="en-US" sz="1250"/>
              <a:t>How did they impact recovery?</a:t>
            </a:r>
            <a:endParaRPr sz="1250"/>
          </a:p>
          <a:p>
            <a:pPr marL="0" lvl="0" indent="0" algn="l" rtl="0">
              <a:lnSpc>
                <a:spcPct val="130000"/>
              </a:lnSpc>
              <a:spcBef>
                <a:spcPts val="1000"/>
              </a:spcBef>
              <a:spcAft>
                <a:spcPts val="0"/>
              </a:spcAft>
              <a:buNone/>
            </a:pPr>
            <a:endParaRPr sz="1250" b="1"/>
          </a:p>
        </p:txBody>
      </p:sp>
      <p:grpSp>
        <p:nvGrpSpPr>
          <p:cNvPr id="410" name="Google Shape;410;g33794514c31_0_469"/>
          <p:cNvGrpSpPr/>
          <p:nvPr/>
        </p:nvGrpSpPr>
        <p:grpSpPr>
          <a:xfrm>
            <a:off x="1262950" y="3984650"/>
            <a:ext cx="4642725" cy="1589825"/>
            <a:chOff x="1262950" y="4081750"/>
            <a:chExt cx="4642725" cy="1589825"/>
          </a:xfrm>
        </p:grpSpPr>
        <p:sp>
          <p:nvSpPr>
            <p:cNvPr id="411" name="Google Shape;411;g33794514c31_0_469"/>
            <p:cNvSpPr/>
            <p:nvPr/>
          </p:nvSpPr>
          <p:spPr>
            <a:xfrm>
              <a:off x="1327075" y="4282275"/>
              <a:ext cx="4578600" cy="1389300"/>
            </a:xfrm>
            <a:prstGeom prst="roundRect">
              <a:avLst>
                <a:gd name="adj" fmla="val 7252"/>
              </a:avLst>
            </a:prstGeom>
            <a:noFill/>
            <a:ln w="19050" cap="flat" cmpd="sng">
              <a:solidFill>
                <a:srgbClr val="E69138"/>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More targeted retrieval, with more relevant documents: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i="1">
                  <a:solidFill>
                    <a:schemeClr val="dk1"/>
                  </a:solidFill>
                </a:rPr>
                <a:t>Federal Reserve Report </a:t>
              </a:r>
              <a:r>
                <a:rPr lang="en-US" sz="1100">
                  <a:solidFill>
                    <a:schemeClr val="dk1"/>
                  </a:solidFill>
                </a:rPr>
                <a:t>(1934): “The introduction of the Glass-Steagall Act stabilized banking confidence.”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i="1">
                  <a:solidFill>
                    <a:schemeClr val="dk1"/>
                  </a:solidFill>
                </a:rPr>
                <a:t>Historical News Articles:</a:t>
              </a:r>
              <a:r>
                <a:rPr lang="en-US" sz="1100">
                  <a:solidFill>
                    <a:schemeClr val="dk1"/>
                  </a:solidFill>
                </a:rPr>
                <a:t> Public reactions to government stimulus programs were divided between support and criticism.</a:t>
              </a:r>
              <a:endParaRPr sz="1100">
                <a:solidFill>
                  <a:schemeClr val="dk1"/>
                </a:solidFill>
              </a:endParaRPr>
            </a:p>
            <a:p>
              <a:pPr marL="0" lvl="0" indent="0" algn="l" rtl="0">
                <a:lnSpc>
                  <a:spcPct val="115000"/>
                </a:lnSpc>
                <a:spcBef>
                  <a:spcPts val="0"/>
                </a:spcBef>
                <a:spcAft>
                  <a:spcPts val="0"/>
                </a:spcAft>
                <a:buNone/>
              </a:pPr>
              <a:endParaRPr>
                <a:solidFill>
                  <a:schemeClr val="dk1"/>
                </a:solidFill>
              </a:endParaRPr>
            </a:p>
          </p:txBody>
        </p:sp>
        <p:sp>
          <p:nvSpPr>
            <p:cNvPr id="412" name="Google Shape;412;g33794514c31_0_469"/>
            <p:cNvSpPr/>
            <p:nvPr/>
          </p:nvSpPr>
          <p:spPr>
            <a:xfrm>
              <a:off x="1262950" y="4081750"/>
              <a:ext cx="2226600" cy="305100"/>
            </a:xfrm>
            <a:prstGeom prst="roundRect">
              <a:avLst>
                <a:gd name="adj" fmla="val 16667"/>
              </a:avLst>
            </a:prstGeom>
            <a:solidFill>
              <a:srgbClr val="E69138"/>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Retrieval</a:t>
              </a:r>
              <a:endParaRPr b="1">
                <a:solidFill>
                  <a:schemeClr val="lt1"/>
                </a:solidFill>
              </a:endParaRPr>
            </a:p>
          </p:txBody>
        </p:sp>
      </p:grpSp>
      <p:grpSp>
        <p:nvGrpSpPr>
          <p:cNvPr id="413" name="Google Shape;413;g33794514c31_0_469"/>
          <p:cNvGrpSpPr/>
          <p:nvPr/>
        </p:nvGrpSpPr>
        <p:grpSpPr>
          <a:xfrm>
            <a:off x="6788375" y="3984650"/>
            <a:ext cx="4187325" cy="846125"/>
            <a:chOff x="1262950" y="4081750"/>
            <a:chExt cx="4187325" cy="846125"/>
          </a:xfrm>
        </p:grpSpPr>
        <p:sp>
          <p:nvSpPr>
            <p:cNvPr id="414" name="Google Shape;414;g33794514c31_0_469"/>
            <p:cNvSpPr/>
            <p:nvPr/>
          </p:nvSpPr>
          <p:spPr>
            <a:xfrm>
              <a:off x="1327075" y="4282275"/>
              <a:ext cx="4123200" cy="645600"/>
            </a:xfrm>
            <a:prstGeom prst="roundRect">
              <a:avLst>
                <a:gd name="adj" fmla="val 7252"/>
              </a:avLst>
            </a:prstGeom>
            <a:noFill/>
            <a:ln w="19050" cap="flat" cmpd="sng">
              <a:solidFill>
                <a:srgbClr val="B45F0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chemeClr val="dk1"/>
                  </a:solidFill>
                </a:rPr>
                <a:t>The system </a:t>
              </a:r>
              <a:r>
                <a:rPr lang="en-US" b="1">
                  <a:solidFill>
                    <a:schemeClr val="dk1"/>
                  </a:solidFill>
                </a:rPr>
                <a:t>combines </a:t>
              </a:r>
              <a:r>
                <a:rPr lang="en-US">
                  <a:solidFill>
                    <a:schemeClr val="dk1"/>
                  </a:solidFill>
                </a:rPr>
                <a:t>insights from both retrieval rounds and outputs a response</a:t>
              </a:r>
              <a:endParaRPr>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a:p>
          </p:txBody>
        </p:sp>
        <p:sp>
          <p:nvSpPr>
            <p:cNvPr id="415" name="Google Shape;415;g33794514c31_0_469"/>
            <p:cNvSpPr/>
            <p:nvPr/>
          </p:nvSpPr>
          <p:spPr>
            <a:xfrm>
              <a:off x="1262950" y="4081750"/>
              <a:ext cx="2226600" cy="305100"/>
            </a:xfrm>
            <a:prstGeom prst="roundRect">
              <a:avLst>
                <a:gd name="adj" fmla="val 16667"/>
              </a:avLst>
            </a:prstGeom>
            <a:solidFill>
              <a:srgbClr val="E69138"/>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lt1"/>
                  </a:solidFill>
                </a:rPr>
                <a:t>Read</a:t>
              </a:r>
              <a:endParaRPr b="1">
                <a:solidFill>
                  <a:schemeClr val="lt1"/>
                </a:solidFill>
              </a:endParaRPr>
            </a:p>
          </p:txBody>
        </p:sp>
      </p:grpSp>
      <p:sp>
        <p:nvSpPr>
          <p:cNvPr id="416" name="Google Shape;416;g33794514c31_0_469"/>
          <p:cNvSpPr txBox="1"/>
          <p:nvPr/>
        </p:nvSpPr>
        <p:spPr>
          <a:xfrm>
            <a:off x="6291388" y="4861750"/>
            <a:ext cx="5181300" cy="759900"/>
          </a:xfrm>
          <a:prstGeom prst="rect">
            <a:avLst/>
          </a:prstGeom>
          <a:noFill/>
          <a:ln>
            <a:noFill/>
          </a:ln>
        </p:spPr>
        <p:txBody>
          <a:bodyPr spcFirstLastPara="1" wrap="square" lIns="91425" tIns="45700" rIns="91425" bIns="45700" anchor="t" anchorCtr="0">
            <a:noAutofit/>
          </a:bodyPr>
          <a:lstStyle/>
          <a:p>
            <a:pPr marL="0" lvl="0" indent="0" algn="ctr" rtl="0">
              <a:lnSpc>
                <a:spcPct val="130000"/>
              </a:lnSpc>
              <a:spcBef>
                <a:spcPts val="1000"/>
              </a:spcBef>
              <a:spcAft>
                <a:spcPts val="0"/>
              </a:spcAft>
              <a:buNone/>
            </a:pPr>
            <a:r>
              <a:rPr lang="en-US" sz="1000" i="1">
                <a:solidFill>
                  <a:schemeClr val="dk1"/>
                </a:solidFill>
              </a:rPr>
              <a:t>“The Great Depression was caused by a combination of financial collapse and weak early policy responses. Recovery efforts, such as the New Deal, improved economic stability, but long-term recovery required large-scale government intervention and war-related production."</a:t>
            </a:r>
            <a:endParaRPr sz="1000"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33794514c31_0_492"/>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RAG </a:t>
            </a:r>
            <a:r>
              <a:rPr lang="en-US" sz="3600"/>
              <a:t>vs </a:t>
            </a:r>
            <a:r>
              <a:rPr lang="en-US" sz="3600" b="1"/>
              <a:t>Fine-tuning</a:t>
            </a:r>
            <a:endParaRPr sz="3600" b="1"/>
          </a:p>
        </p:txBody>
      </p:sp>
      <p:sp>
        <p:nvSpPr>
          <p:cNvPr id="422" name="Google Shape;422;g33794514c31_0_492"/>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24</a:t>
            </a:fld>
            <a:endParaRPr/>
          </a:p>
        </p:txBody>
      </p:sp>
      <p:sp>
        <p:nvSpPr>
          <p:cNvPr id="423" name="Google Shape;423;g33794514c31_0_492"/>
          <p:cNvSpPr txBox="1"/>
          <p:nvPr/>
        </p:nvSpPr>
        <p:spPr>
          <a:xfrm>
            <a:off x="938000" y="1908600"/>
            <a:ext cx="10189800" cy="759900"/>
          </a:xfrm>
          <a:prstGeom prst="rect">
            <a:avLst/>
          </a:prstGeom>
          <a:noFill/>
          <a:ln>
            <a:noFill/>
          </a:ln>
        </p:spPr>
        <p:txBody>
          <a:bodyPr spcFirstLastPara="1" wrap="square" lIns="91425" tIns="45700" rIns="91425" bIns="45700" anchor="t" anchorCtr="0">
            <a:normAutofit fontScale="85000" lnSpcReduction="10000"/>
          </a:bodyPr>
          <a:lstStyle/>
          <a:p>
            <a:pPr marL="0" lvl="0" indent="0" algn="just" rtl="0">
              <a:lnSpc>
                <a:spcPct val="150000"/>
              </a:lnSpc>
              <a:spcBef>
                <a:spcPts val="1000"/>
              </a:spcBef>
              <a:spcAft>
                <a:spcPts val="0"/>
              </a:spcAft>
              <a:buNone/>
            </a:pPr>
            <a:r>
              <a:rPr lang="en-US" sz="1800">
                <a:solidFill>
                  <a:schemeClr val="dk1"/>
                </a:solidFill>
              </a:rPr>
              <a:t>LLM augmentation is continuously compared to fine-tuning but both techniques effectively serve </a:t>
            </a:r>
            <a:r>
              <a:rPr lang="en-US" sz="1800" b="1">
                <a:solidFill>
                  <a:schemeClr val="dk1"/>
                </a:solidFill>
              </a:rPr>
              <a:t>different purposes</a:t>
            </a:r>
            <a:r>
              <a:rPr lang="en-US" sz="1800">
                <a:solidFill>
                  <a:schemeClr val="dk1"/>
                </a:solidFill>
              </a:rPr>
              <a:t>.</a:t>
            </a:r>
            <a:endParaRPr sz="1800">
              <a:solidFill>
                <a:srgbClr val="E69138"/>
              </a:solidFill>
            </a:endParaRPr>
          </a:p>
        </p:txBody>
      </p:sp>
      <p:sp>
        <p:nvSpPr>
          <p:cNvPr id="424" name="Google Shape;424;g33794514c31_0_492"/>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425" name="Google Shape;425;g33794514c31_0_492"/>
          <p:cNvSpPr/>
          <p:nvPr/>
        </p:nvSpPr>
        <p:spPr>
          <a:xfrm>
            <a:off x="2123688" y="2975350"/>
            <a:ext cx="2415600" cy="4494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RAG</a:t>
            </a:r>
            <a:endParaRPr sz="1900">
              <a:solidFill>
                <a:srgbClr val="FFFFFF"/>
              </a:solidFill>
            </a:endParaRPr>
          </a:p>
        </p:txBody>
      </p:sp>
      <p:sp>
        <p:nvSpPr>
          <p:cNvPr id="426" name="Google Shape;426;g33794514c31_0_492"/>
          <p:cNvSpPr/>
          <p:nvPr/>
        </p:nvSpPr>
        <p:spPr>
          <a:xfrm>
            <a:off x="7652713" y="2975350"/>
            <a:ext cx="2415600" cy="4494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Fine-tuning</a:t>
            </a:r>
            <a:endParaRPr sz="1900">
              <a:solidFill>
                <a:srgbClr val="FFFFFF"/>
              </a:solidFill>
            </a:endParaRPr>
          </a:p>
        </p:txBody>
      </p:sp>
      <p:cxnSp>
        <p:nvCxnSpPr>
          <p:cNvPr id="427" name="Google Shape;427;g33794514c31_0_492"/>
          <p:cNvCxnSpPr/>
          <p:nvPr/>
        </p:nvCxnSpPr>
        <p:spPr>
          <a:xfrm>
            <a:off x="6096000" y="2975350"/>
            <a:ext cx="0" cy="2331000"/>
          </a:xfrm>
          <a:prstGeom prst="straightConnector1">
            <a:avLst/>
          </a:prstGeom>
          <a:noFill/>
          <a:ln w="19050" cap="flat" cmpd="sng">
            <a:solidFill>
              <a:srgbClr val="2955F2"/>
            </a:solidFill>
            <a:prstDash val="dot"/>
            <a:round/>
            <a:headEnd type="none" w="med" len="med"/>
            <a:tailEnd type="none" w="med" len="med"/>
          </a:ln>
        </p:spPr>
      </p:cxnSp>
      <p:sp>
        <p:nvSpPr>
          <p:cNvPr id="428" name="Google Shape;428;g33794514c31_0_492"/>
          <p:cNvSpPr txBox="1"/>
          <p:nvPr/>
        </p:nvSpPr>
        <p:spPr>
          <a:xfrm>
            <a:off x="1134350" y="3564175"/>
            <a:ext cx="4215600" cy="2085000"/>
          </a:xfrm>
          <a:prstGeom prst="rect">
            <a:avLst/>
          </a:prstGeom>
          <a:noFill/>
          <a:ln>
            <a:noFill/>
          </a:ln>
        </p:spPr>
        <p:txBody>
          <a:bodyPr spcFirstLastPara="1" wrap="square" lIns="91425" tIns="45700" rIns="91425" bIns="45700" anchor="t" anchorCtr="0">
            <a:normAutofit fontScale="92500" lnSpcReduction="20000"/>
          </a:bodyPr>
          <a:lstStyle/>
          <a:p>
            <a:pPr marL="457200" lvl="0" indent="-323850" algn="l" rtl="0">
              <a:lnSpc>
                <a:spcPct val="115000"/>
              </a:lnSpc>
              <a:spcBef>
                <a:spcPts val="1000"/>
              </a:spcBef>
              <a:spcAft>
                <a:spcPts val="0"/>
              </a:spcAft>
              <a:buClr>
                <a:srgbClr val="2955F2"/>
              </a:buClr>
              <a:buSzPts val="1500"/>
              <a:buChar char="●"/>
            </a:pPr>
            <a:r>
              <a:rPr lang="en-US" sz="1500"/>
              <a:t>External knowledge </a:t>
            </a:r>
            <a:r>
              <a:rPr lang="en-US" sz="1500" b="1"/>
              <a:t>at runtime</a:t>
            </a:r>
            <a:r>
              <a:rPr lang="en-US" sz="1500"/>
              <a:t>	</a:t>
            </a:r>
            <a:endParaRPr sz="1500"/>
          </a:p>
          <a:p>
            <a:pPr marL="457200" lvl="0" indent="-323850" algn="l" rtl="0">
              <a:lnSpc>
                <a:spcPct val="115000"/>
              </a:lnSpc>
              <a:spcBef>
                <a:spcPts val="1000"/>
              </a:spcBef>
              <a:spcAft>
                <a:spcPts val="0"/>
              </a:spcAft>
              <a:buClr>
                <a:srgbClr val="2955F2"/>
              </a:buClr>
              <a:buSzPts val="1500"/>
              <a:buChar char="●"/>
            </a:pPr>
            <a:r>
              <a:rPr lang="en-US" sz="1500" b="1"/>
              <a:t>Dynamic:</a:t>
            </a:r>
            <a:r>
              <a:rPr lang="en-US" sz="1500"/>
              <a:t> Retrieves the latest information</a:t>
            </a:r>
            <a:endParaRPr sz="1500"/>
          </a:p>
          <a:p>
            <a:pPr marL="457200" lvl="0" indent="-323850" algn="l" rtl="0">
              <a:lnSpc>
                <a:spcPct val="115000"/>
              </a:lnSpc>
              <a:spcBef>
                <a:spcPts val="1000"/>
              </a:spcBef>
              <a:spcAft>
                <a:spcPts val="0"/>
              </a:spcAft>
              <a:buClr>
                <a:srgbClr val="2955F2"/>
              </a:buClr>
              <a:buSzPts val="1500"/>
              <a:buChar char="●"/>
            </a:pPr>
            <a:r>
              <a:rPr lang="en-US" sz="1500"/>
              <a:t>No need for frequent retraining</a:t>
            </a:r>
            <a:endParaRPr sz="1500"/>
          </a:p>
          <a:p>
            <a:pPr marL="457200" lvl="0" indent="-323850" algn="l" rtl="0">
              <a:lnSpc>
                <a:spcPct val="115000"/>
              </a:lnSpc>
              <a:spcBef>
                <a:spcPts val="1000"/>
              </a:spcBef>
              <a:spcAft>
                <a:spcPts val="0"/>
              </a:spcAft>
              <a:buClr>
                <a:srgbClr val="2955F2"/>
              </a:buClr>
              <a:buSzPts val="1500"/>
              <a:buChar char="●"/>
            </a:pPr>
            <a:r>
              <a:rPr lang="en-US" sz="1500"/>
              <a:t>Best for fast-changing information (e.g., news, finance, law, healthcare)</a:t>
            </a:r>
            <a:endParaRPr sz="1500"/>
          </a:p>
          <a:p>
            <a:pPr marL="457200" lvl="0" indent="-323850" algn="l" rtl="0">
              <a:lnSpc>
                <a:spcPct val="115000"/>
              </a:lnSpc>
              <a:spcBef>
                <a:spcPts val="1000"/>
              </a:spcBef>
              <a:spcAft>
                <a:spcPts val="1000"/>
              </a:spcAft>
              <a:buClr>
                <a:srgbClr val="2955F2"/>
              </a:buClr>
              <a:buSzPts val="1500"/>
              <a:buChar char="●"/>
            </a:pPr>
            <a:r>
              <a:rPr lang="en-US" sz="1500" b="1">
                <a:solidFill>
                  <a:srgbClr val="990000"/>
                </a:solidFill>
              </a:rPr>
              <a:t>Higher Hallucination risk	</a:t>
            </a:r>
            <a:endParaRPr sz="1500" b="1">
              <a:solidFill>
                <a:srgbClr val="990000"/>
              </a:solidFill>
            </a:endParaRPr>
          </a:p>
        </p:txBody>
      </p:sp>
      <p:sp>
        <p:nvSpPr>
          <p:cNvPr id="429" name="Google Shape;429;g33794514c31_0_492"/>
          <p:cNvSpPr txBox="1"/>
          <p:nvPr/>
        </p:nvSpPr>
        <p:spPr>
          <a:xfrm>
            <a:off x="6713475" y="3637200"/>
            <a:ext cx="4472700" cy="2012100"/>
          </a:xfrm>
          <a:prstGeom prst="rect">
            <a:avLst/>
          </a:prstGeom>
          <a:noFill/>
          <a:ln>
            <a:noFill/>
          </a:ln>
        </p:spPr>
        <p:txBody>
          <a:bodyPr spcFirstLastPara="1" wrap="square" lIns="91425" tIns="45700" rIns="91425" bIns="45700" anchor="t" anchorCtr="0">
            <a:noAutofit/>
          </a:bodyPr>
          <a:lstStyle/>
          <a:p>
            <a:pPr marL="457200" marR="0" lvl="0" indent="-323850" algn="l" rtl="0">
              <a:lnSpc>
                <a:spcPct val="115000"/>
              </a:lnSpc>
              <a:spcBef>
                <a:spcPts val="1000"/>
              </a:spcBef>
              <a:spcAft>
                <a:spcPts val="0"/>
              </a:spcAft>
              <a:buClr>
                <a:srgbClr val="2955F2"/>
              </a:buClr>
              <a:buSzPts val="1500"/>
              <a:buChar char="●"/>
            </a:pPr>
            <a:r>
              <a:rPr lang="en-US" sz="1500"/>
              <a:t>Learns from a fixed dataset</a:t>
            </a:r>
            <a:endParaRPr sz="1500"/>
          </a:p>
          <a:p>
            <a:pPr marL="457200" lvl="0" indent="-323850" algn="l" rtl="0">
              <a:lnSpc>
                <a:spcPct val="140000"/>
              </a:lnSpc>
              <a:spcBef>
                <a:spcPts val="1000"/>
              </a:spcBef>
              <a:spcAft>
                <a:spcPts val="0"/>
              </a:spcAft>
              <a:buClr>
                <a:srgbClr val="2955F2"/>
              </a:buClr>
              <a:buSzPts val="1500"/>
              <a:buChar char="●"/>
            </a:pPr>
            <a:r>
              <a:rPr lang="en-US" sz="1500" b="1"/>
              <a:t>Static:</a:t>
            </a:r>
            <a:r>
              <a:rPr lang="en-US" sz="1500"/>
              <a:t> Once trained, knowledge is frozen</a:t>
            </a:r>
            <a:endParaRPr sz="1500"/>
          </a:p>
          <a:p>
            <a:pPr marL="457200" lvl="0" indent="-323850" algn="l" rtl="0">
              <a:lnSpc>
                <a:spcPct val="140000"/>
              </a:lnSpc>
              <a:spcBef>
                <a:spcPts val="0"/>
              </a:spcBef>
              <a:spcAft>
                <a:spcPts val="0"/>
              </a:spcAft>
              <a:buClr>
                <a:srgbClr val="2955F2"/>
              </a:buClr>
              <a:buSzPts val="1500"/>
              <a:buChar char="●"/>
            </a:pPr>
            <a:r>
              <a:rPr lang="en-US" sz="1500"/>
              <a:t>Requires retraining</a:t>
            </a:r>
            <a:endParaRPr sz="1500"/>
          </a:p>
          <a:p>
            <a:pPr marL="457200" lvl="0" indent="-323850" algn="l" rtl="0">
              <a:lnSpc>
                <a:spcPct val="140000"/>
              </a:lnSpc>
              <a:spcBef>
                <a:spcPts val="0"/>
              </a:spcBef>
              <a:spcAft>
                <a:spcPts val="0"/>
              </a:spcAft>
              <a:buClr>
                <a:srgbClr val="2955F2"/>
              </a:buClr>
              <a:buSzPts val="1500"/>
              <a:buChar char="●"/>
            </a:pPr>
            <a:r>
              <a:rPr lang="en-US" sz="1500"/>
              <a:t>Best for </a:t>
            </a:r>
            <a:r>
              <a:rPr lang="en-US" sz="1500" b="1"/>
              <a:t>domain-specific expertise</a:t>
            </a:r>
            <a:r>
              <a:rPr lang="en-US" sz="1500"/>
              <a:t> (e.g., medical AI, legal models, customer support)</a:t>
            </a:r>
            <a:endParaRPr sz="1500"/>
          </a:p>
          <a:p>
            <a:pPr marL="457200" lvl="0" indent="-323850" algn="l" rtl="0">
              <a:lnSpc>
                <a:spcPct val="140000"/>
              </a:lnSpc>
              <a:spcBef>
                <a:spcPts val="0"/>
              </a:spcBef>
              <a:spcAft>
                <a:spcPts val="0"/>
              </a:spcAft>
              <a:buClr>
                <a:srgbClr val="2955F2"/>
              </a:buClr>
              <a:buSzPts val="1500"/>
              <a:buChar char="●"/>
            </a:pPr>
            <a:r>
              <a:rPr lang="en-US" sz="1500" b="1">
                <a:solidFill>
                  <a:srgbClr val="38761D"/>
                </a:solidFill>
              </a:rPr>
              <a:t>Lower Hallucination risk	</a:t>
            </a:r>
            <a:endParaRPr sz="1500" b="1">
              <a:solidFill>
                <a:srgbClr val="38761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33794514c31_0_60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RAG in the wild: </a:t>
            </a:r>
            <a:r>
              <a:rPr lang="en-US" sz="3600"/>
              <a:t>Silicium Sailor</a:t>
            </a:r>
            <a:endParaRPr sz="3600"/>
          </a:p>
        </p:txBody>
      </p:sp>
      <p:sp>
        <p:nvSpPr>
          <p:cNvPr id="435" name="Google Shape;435;g33794514c31_0_603"/>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25</a:t>
            </a:fld>
            <a:endParaRPr/>
          </a:p>
        </p:txBody>
      </p:sp>
      <p:sp>
        <p:nvSpPr>
          <p:cNvPr id="436" name="Google Shape;436;g33794514c31_0_603"/>
          <p:cNvSpPr txBox="1"/>
          <p:nvPr/>
        </p:nvSpPr>
        <p:spPr>
          <a:xfrm>
            <a:off x="938000" y="1908600"/>
            <a:ext cx="101898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150000"/>
              </a:lnSpc>
              <a:spcBef>
                <a:spcPts val="1000"/>
              </a:spcBef>
              <a:spcAft>
                <a:spcPts val="0"/>
              </a:spcAft>
              <a:buNone/>
            </a:pPr>
            <a:r>
              <a:rPr lang="en-US" sz="1800">
                <a:solidFill>
                  <a:schemeClr val="dk1"/>
                </a:solidFill>
              </a:rPr>
              <a:t>A system designed to facilitate access to navy operational manuals and protocols, particularly during navigation and rescue scenarios.</a:t>
            </a:r>
            <a:endParaRPr sz="1800">
              <a:solidFill>
                <a:srgbClr val="E69138"/>
              </a:solidFill>
            </a:endParaRPr>
          </a:p>
        </p:txBody>
      </p:sp>
      <p:grpSp>
        <p:nvGrpSpPr>
          <p:cNvPr id="437" name="Google Shape;437;g33794514c31_0_603"/>
          <p:cNvGrpSpPr/>
          <p:nvPr/>
        </p:nvGrpSpPr>
        <p:grpSpPr>
          <a:xfrm>
            <a:off x="9710147" y="3974125"/>
            <a:ext cx="1878000" cy="1725300"/>
            <a:chOff x="3326722" y="3117700"/>
            <a:chExt cx="1878000" cy="1725300"/>
          </a:xfrm>
        </p:grpSpPr>
        <p:sp>
          <p:nvSpPr>
            <p:cNvPr id="438" name="Google Shape;438;g33794514c31_0_603"/>
            <p:cNvSpPr/>
            <p:nvPr/>
          </p:nvSpPr>
          <p:spPr>
            <a:xfrm>
              <a:off x="3365425" y="3117700"/>
              <a:ext cx="1800600" cy="17253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39" name="Google Shape;439;g33794514c31_0_603"/>
            <p:cNvPicPr preferRelativeResize="0"/>
            <p:nvPr/>
          </p:nvPicPr>
          <p:blipFill rotWithShape="1">
            <a:blip r:embed="rId3">
              <a:alphaModFix/>
            </a:blip>
            <a:srcRect b="47470"/>
            <a:stretch/>
          </p:blipFill>
          <p:spPr>
            <a:xfrm>
              <a:off x="3326722" y="3146062"/>
              <a:ext cx="1878000" cy="1668600"/>
            </a:xfrm>
            <a:prstGeom prst="ellipse">
              <a:avLst/>
            </a:prstGeom>
            <a:noFill/>
            <a:ln>
              <a:noFill/>
            </a:ln>
          </p:spPr>
        </p:pic>
      </p:grpSp>
      <p:pic>
        <p:nvPicPr>
          <p:cNvPr id="440" name="Google Shape;440;g33794514c31_0_603"/>
          <p:cNvPicPr preferRelativeResize="0"/>
          <p:nvPr/>
        </p:nvPicPr>
        <p:blipFill>
          <a:blip r:embed="rId4">
            <a:alphaModFix/>
          </a:blip>
          <a:stretch>
            <a:fillRect/>
          </a:stretch>
        </p:blipFill>
        <p:spPr>
          <a:xfrm>
            <a:off x="8821675" y="90300"/>
            <a:ext cx="3229325" cy="540500"/>
          </a:xfrm>
          <a:prstGeom prst="rect">
            <a:avLst/>
          </a:prstGeom>
          <a:noFill/>
          <a:ln>
            <a:noFill/>
          </a:ln>
        </p:spPr>
      </p:pic>
      <p:pic>
        <p:nvPicPr>
          <p:cNvPr id="441" name="Google Shape;441;g33794514c31_0_603"/>
          <p:cNvPicPr preferRelativeResize="0"/>
          <p:nvPr/>
        </p:nvPicPr>
        <p:blipFill>
          <a:blip r:embed="rId5">
            <a:alphaModFix/>
          </a:blip>
          <a:stretch>
            <a:fillRect/>
          </a:stretch>
        </p:blipFill>
        <p:spPr>
          <a:xfrm>
            <a:off x="7993201" y="26275"/>
            <a:ext cx="665550" cy="668550"/>
          </a:xfrm>
          <a:prstGeom prst="rect">
            <a:avLst/>
          </a:prstGeom>
          <a:noFill/>
          <a:ln>
            <a:noFill/>
          </a:ln>
        </p:spPr>
      </p:pic>
      <p:grpSp>
        <p:nvGrpSpPr>
          <p:cNvPr id="442" name="Google Shape;442;g33794514c31_0_603"/>
          <p:cNvGrpSpPr/>
          <p:nvPr/>
        </p:nvGrpSpPr>
        <p:grpSpPr>
          <a:xfrm>
            <a:off x="5414580" y="2986158"/>
            <a:ext cx="4176146" cy="2197731"/>
            <a:chOff x="495863" y="355878"/>
            <a:chExt cx="4004359" cy="2847171"/>
          </a:xfrm>
        </p:grpSpPr>
        <p:sp>
          <p:nvSpPr>
            <p:cNvPr id="443" name="Google Shape;443;g33794514c31_0_603"/>
            <p:cNvSpPr/>
            <p:nvPr/>
          </p:nvSpPr>
          <p:spPr>
            <a:xfrm>
              <a:off x="495863" y="355878"/>
              <a:ext cx="4004100" cy="711900"/>
            </a:xfrm>
            <a:prstGeom prst="rect">
              <a:avLst/>
            </a:prstGeom>
            <a:solidFill>
              <a:srgbClr val="4372C3">
                <a:alpha val="89800"/>
              </a:srgbClr>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g33794514c31_0_603"/>
            <p:cNvSpPr txBox="1"/>
            <p:nvPr/>
          </p:nvSpPr>
          <p:spPr>
            <a:xfrm>
              <a:off x="495925" y="355878"/>
              <a:ext cx="4004100" cy="711900"/>
            </a:xfrm>
            <a:prstGeom prst="rect">
              <a:avLst/>
            </a:prstGeom>
            <a:noFill/>
            <a:ln>
              <a:noFill/>
            </a:ln>
          </p:spPr>
          <p:txBody>
            <a:bodyPr spcFirstLastPara="1" wrap="square" lIns="56495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Baloo 2"/>
                <a:buNone/>
              </a:pPr>
              <a:r>
                <a:rPr lang="en-US" sz="1800" b="1" i="0" u="none" strike="noStrike" cap="none">
                  <a:solidFill>
                    <a:srgbClr val="FFFFFF"/>
                  </a:solidFill>
                </a:rPr>
                <a:t>Official Document Grounding</a:t>
              </a:r>
              <a:endParaRPr sz="1800" b="1" i="0" u="none" strike="noStrike" cap="none">
                <a:solidFill>
                  <a:srgbClr val="FFFFFF"/>
                </a:solidFill>
              </a:endParaRPr>
            </a:p>
          </p:txBody>
        </p:sp>
        <p:sp>
          <p:nvSpPr>
            <p:cNvPr id="445" name="Google Shape;445;g33794514c31_0_603"/>
            <p:cNvSpPr/>
            <p:nvPr/>
          </p:nvSpPr>
          <p:spPr>
            <a:xfrm>
              <a:off x="496122" y="1423509"/>
              <a:ext cx="4004100" cy="711900"/>
            </a:xfrm>
            <a:prstGeom prst="rect">
              <a:avLst/>
            </a:prstGeom>
            <a:solidFill>
              <a:srgbClr val="4372C3">
                <a:alpha val="69800"/>
              </a:srgbClr>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g33794514c31_0_603"/>
            <p:cNvSpPr txBox="1"/>
            <p:nvPr/>
          </p:nvSpPr>
          <p:spPr>
            <a:xfrm>
              <a:off x="495922" y="1423498"/>
              <a:ext cx="3745500" cy="711900"/>
            </a:xfrm>
            <a:prstGeom prst="rect">
              <a:avLst/>
            </a:prstGeom>
            <a:noFill/>
            <a:ln>
              <a:noFill/>
            </a:ln>
          </p:spPr>
          <p:txBody>
            <a:bodyPr spcFirstLastPara="1" wrap="square" lIns="56495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Baloo 2"/>
                <a:buNone/>
              </a:pPr>
              <a:r>
                <a:rPr lang="en-US" sz="1800" b="1" i="0" u="none" strike="noStrike" cap="none">
                  <a:solidFill>
                    <a:srgbClr val="FFFFFF"/>
                  </a:solidFill>
                </a:rPr>
                <a:t>Auditable decisions</a:t>
              </a:r>
              <a:endParaRPr sz="1800" b="1" i="0" u="none" strike="noStrike" cap="none">
                <a:solidFill>
                  <a:srgbClr val="FFFFFF"/>
                </a:solidFill>
              </a:endParaRPr>
            </a:p>
          </p:txBody>
        </p:sp>
        <p:sp>
          <p:nvSpPr>
            <p:cNvPr id="447" name="Google Shape;447;g33794514c31_0_603"/>
            <p:cNvSpPr/>
            <p:nvPr/>
          </p:nvSpPr>
          <p:spPr>
            <a:xfrm>
              <a:off x="495863" y="2491149"/>
              <a:ext cx="4004100" cy="711900"/>
            </a:xfrm>
            <a:prstGeom prst="rect">
              <a:avLst/>
            </a:prstGeom>
            <a:solidFill>
              <a:srgbClr val="4372C3">
                <a:alpha val="49800"/>
              </a:srgbClr>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g33794514c31_0_603"/>
            <p:cNvSpPr txBox="1"/>
            <p:nvPr/>
          </p:nvSpPr>
          <p:spPr>
            <a:xfrm>
              <a:off x="495925" y="2491149"/>
              <a:ext cx="4004100" cy="711900"/>
            </a:xfrm>
            <a:prstGeom prst="rect">
              <a:avLst/>
            </a:prstGeom>
            <a:noFill/>
            <a:ln>
              <a:noFill/>
            </a:ln>
          </p:spPr>
          <p:txBody>
            <a:bodyPr spcFirstLastPara="1" wrap="square" lIns="564950" tIns="45700" rIns="45700" bIns="45700" anchor="ctr" anchorCtr="0">
              <a:noAutofit/>
            </a:bodyPr>
            <a:lstStyle/>
            <a:p>
              <a:pPr marL="0" marR="0" lvl="0" indent="0" algn="l" rtl="0">
                <a:lnSpc>
                  <a:spcPct val="90000"/>
                </a:lnSpc>
                <a:spcBef>
                  <a:spcPts val="0"/>
                </a:spcBef>
                <a:spcAft>
                  <a:spcPts val="0"/>
                </a:spcAft>
                <a:buClr>
                  <a:srgbClr val="FFFFFF"/>
                </a:buClr>
                <a:buSzPts val="1800"/>
                <a:buFont typeface="Baloo 2"/>
                <a:buNone/>
              </a:pPr>
              <a:r>
                <a:rPr lang="en-US" sz="1800" b="1" i="0" u="none" strike="noStrike" cap="none">
                  <a:solidFill>
                    <a:srgbClr val="FFFFFF"/>
                  </a:solidFill>
                </a:rPr>
                <a:t>LLM Guardrails</a:t>
              </a:r>
              <a:endParaRPr sz="1800" b="1" i="0" u="none" strike="noStrike" cap="none">
                <a:solidFill>
                  <a:srgbClr val="FFFFFF"/>
                </a:solidFill>
              </a:endParaRPr>
            </a:p>
          </p:txBody>
        </p:sp>
      </p:grpSp>
      <p:sp>
        <p:nvSpPr>
          <p:cNvPr id="449" name="Google Shape;449;g33794514c31_0_603"/>
          <p:cNvSpPr txBox="1"/>
          <p:nvPr/>
        </p:nvSpPr>
        <p:spPr>
          <a:xfrm>
            <a:off x="1320400" y="2960175"/>
            <a:ext cx="3792000" cy="26436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0"/>
              </a:spcBef>
              <a:spcAft>
                <a:spcPts val="0"/>
              </a:spcAft>
              <a:buClr>
                <a:schemeClr val="dk1"/>
              </a:buClr>
              <a:buSzPts val="1500"/>
              <a:buChar char="●"/>
            </a:pPr>
            <a:r>
              <a:rPr lang="en-US" sz="1500">
                <a:solidFill>
                  <a:schemeClr val="dk1"/>
                </a:solidFill>
              </a:rPr>
              <a:t>LLM that reads and processes official Navy and NATO manuals</a:t>
            </a:r>
            <a:endParaRPr sz="1500">
              <a:solidFill>
                <a:schemeClr val="dk1"/>
              </a:solidFill>
            </a:endParaRPr>
          </a:p>
          <a:p>
            <a:pPr marL="457200" lvl="0" indent="0" algn="just" rtl="0">
              <a:lnSpc>
                <a:spcPct val="115000"/>
              </a:lnSpc>
              <a:spcBef>
                <a:spcPts val="1000"/>
              </a:spcBef>
              <a:spcAft>
                <a:spcPts val="0"/>
              </a:spcAft>
              <a:buNone/>
            </a:pPr>
            <a:endParaRPr sz="1500">
              <a:solidFill>
                <a:schemeClr val="dk1"/>
              </a:solidFill>
            </a:endParaRPr>
          </a:p>
          <a:p>
            <a:pPr marL="457200" lvl="0" indent="-323850" algn="just" rtl="0">
              <a:lnSpc>
                <a:spcPct val="115000"/>
              </a:lnSpc>
              <a:spcBef>
                <a:spcPts val="1000"/>
              </a:spcBef>
              <a:spcAft>
                <a:spcPts val="0"/>
              </a:spcAft>
              <a:buClr>
                <a:schemeClr val="dk1"/>
              </a:buClr>
              <a:buSzPts val="1500"/>
              <a:buChar char="●"/>
            </a:pPr>
            <a:r>
              <a:rPr lang="en-US" sz="1500">
                <a:solidFill>
                  <a:schemeClr val="dk1"/>
                </a:solidFill>
              </a:rPr>
              <a:t>The system provides </a:t>
            </a:r>
            <a:r>
              <a:rPr lang="en-US" sz="1500" b="1">
                <a:solidFill>
                  <a:srgbClr val="E69138"/>
                </a:solidFill>
              </a:rPr>
              <a:t>highly reliable</a:t>
            </a:r>
            <a:r>
              <a:rPr lang="en-US" sz="1500" b="1">
                <a:solidFill>
                  <a:schemeClr val="dk1"/>
                </a:solidFill>
              </a:rPr>
              <a:t> </a:t>
            </a:r>
            <a:r>
              <a:rPr lang="en-US" sz="1500">
                <a:solidFill>
                  <a:schemeClr val="dk1"/>
                </a:solidFill>
              </a:rPr>
              <a:t>and </a:t>
            </a:r>
            <a:r>
              <a:rPr lang="en-US" sz="1500" b="1">
                <a:solidFill>
                  <a:srgbClr val="E69138"/>
                </a:solidFill>
              </a:rPr>
              <a:t>trustworthy</a:t>
            </a:r>
            <a:r>
              <a:rPr lang="en-US" sz="1500">
                <a:solidFill>
                  <a:schemeClr val="dk1"/>
                </a:solidFill>
              </a:rPr>
              <a:t> answers by consistently grounding responses in official publications.</a:t>
            </a:r>
            <a:endParaRPr sz="1500">
              <a:solidFill>
                <a:schemeClr val="dk1"/>
              </a:solidFill>
            </a:endParaRPr>
          </a:p>
          <a:p>
            <a:pPr marL="457200" lvl="0" indent="0" algn="just" rtl="0">
              <a:lnSpc>
                <a:spcPct val="115000"/>
              </a:lnSpc>
              <a:spcBef>
                <a:spcPts val="1000"/>
              </a:spcBef>
              <a:spcAft>
                <a:spcPts val="0"/>
              </a:spcAft>
              <a:buNone/>
            </a:pP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2"/>
          <p:cNvSpPr txBox="1">
            <a:spLocks noGrp="1"/>
          </p:cNvSpPr>
          <p:nvPr>
            <p:ph type="ctrTitle"/>
          </p:nvPr>
        </p:nvSpPr>
        <p:spPr>
          <a:xfrm>
            <a:off x="1524000" y="2019743"/>
            <a:ext cx="9144000" cy="1031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Exercise Time</a:t>
            </a:r>
            <a:endParaRPr sz="3600" b="1"/>
          </a:p>
        </p:txBody>
      </p:sp>
      <p:cxnSp>
        <p:nvCxnSpPr>
          <p:cNvPr id="455" name="Google Shape;455;p42"/>
          <p:cNvCxnSpPr/>
          <p:nvPr/>
        </p:nvCxnSpPr>
        <p:spPr>
          <a:xfrm>
            <a:off x="1503350" y="3167350"/>
            <a:ext cx="9398700" cy="0"/>
          </a:xfrm>
          <a:prstGeom prst="straightConnector1">
            <a:avLst/>
          </a:prstGeom>
          <a:noFill/>
          <a:ln w="28575" cap="flat" cmpd="sng">
            <a:solidFill>
              <a:srgbClr val="C00000"/>
            </a:solidFill>
            <a:prstDash val="dash"/>
            <a:round/>
            <a:headEnd type="none" w="sm" len="sm"/>
            <a:tailEnd type="none" w="sm" len="sm"/>
          </a:ln>
        </p:spPr>
      </p:cxnSp>
      <p:pic>
        <p:nvPicPr>
          <p:cNvPr id="456" name="Google Shape;456;p42"/>
          <p:cNvPicPr preferRelativeResize="0"/>
          <p:nvPr/>
        </p:nvPicPr>
        <p:blipFill rotWithShape="1">
          <a:blip r:embed="rId3">
            <a:alphaModFix/>
          </a:blip>
          <a:srcRect/>
          <a:stretch/>
        </p:blipFill>
        <p:spPr>
          <a:xfrm>
            <a:off x="9641452" y="2019148"/>
            <a:ext cx="1148200" cy="1148200"/>
          </a:xfrm>
          <a:prstGeom prst="rect">
            <a:avLst/>
          </a:prstGeom>
          <a:noFill/>
          <a:ln>
            <a:noFill/>
          </a:ln>
        </p:spPr>
      </p:pic>
      <p:sp>
        <p:nvSpPr>
          <p:cNvPr id="457" name="Google Shape;457;p42"/>
          <p:cNvSpPr txBox="1"/>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00000"/>
              </a:buClr>
              <a:buSzPts val="2300"/>
              <a:buFont typeface="Arial"/>
              <a:buNone/>
            </a:pPr>
            <a:fld id="{00000000-1234-1234-1234-123412341234}" type="slidenum">
              <a:rPr lang="en-US" sz="2300" b="0" i="0" u="none" strike="noStrike" cap="none">
                <a:solidFill>
                  <a:schemeClr val="dk1"/>
                </a:solidFill>
                <a:latin typeface="Playfair Display"/>
                <a:ea typeface="Playfair Display"/>
                <a:cs typeface="Playfair Display"/>
                <a:sym typeface="Playfair Display"/>
              </a:rPr>
              <a:t>26</a:t>
            </a:fld>
            <a:endParaRPr sz="2300" b="0" i="0" u="none" strike="noStrike" cap="none">
              <a:solidFill>
                <a:schemeClr val="dk1"/>
              </a:solidFill>
              <a:latin typeface="Playfair Display"/>
              <a:ea typeface="Playfair Display"/>
              <a:cs typeface="Playfair Display"/>
              <a:sym typeface="Playfair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33794514c31_0_583"/>
          <p:cNvSpPr txBox="1">
            <a:spLocks noGrp="1"/>
          </p:cNvSpPr>
          <p:nvPr>
            <p:ph type="ctrTitle"/>
          </p:nvPr>
        </p:nvSpPr>
        <p:spPr>
          <a:xfrm>
            <a:off x="1524000" y="2019743"/>
            <a:ext cx="9144000" cy="1031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a:t>
            </a:r>
            <a:endParaRPr sz="3600" b="1"/>
          </a:p>
        </p:txBody>
      </p:sp>
      <p:sp>
        <p:nvSpPr>
          <p:cNvPr id="463" name="Google Shape;463;g33794514c31_0_58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27</a:t>
            </a:fld>
            <a:endParaRPr/>
          </a:p>
        </p:txBody>
      </p:sp>
      <p:cxnSp>
        <p:nvCxnSpPr>
          <p:cNvPr id="464" name="Google Shape;464;g33794514c31_0_583"/>
          <p:cNvCxnSpPr/>
          <p:nvPr/>
        </p:nvCxnSpPr>
        <p:spPr>
          <a:xfrm>
            <a:off x="1503350" y="3167350"/>
            <a:ext cx="9398700" cy="0"/>
          </a:xfrm>
          <a:prstGeom prst="straightConnector1">
            <a:avLst/>
          </a:prstGeom>
          <a:noFill/>
          <a:ln w="28575" cap="flat" cmpd="sng">
            <a:solidFill>
              <a:srgbClr val="C00000"/>
            </a:solidFill>
            <a:prstDash val="dash"/>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33794514c31_0_636"/>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a:t>
            </a:r>
            <a:endParaRPr sz="3600"/>
          </a:p>
        </p:txBody>
      </p:sp>
      <p:sp>
        <p:nvSpPr>
          <p:cNvPr id="470" name="Google Shape;470;g33794514c31_0_636"/>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28</a:t>
            </a:fld>
            <a:endParaRPr/>
          </a:p>
        </p:txBody>
      </p:sp>
      <p:sp>
        <p:nvSpPr>
          <p:cNvPr id="471" name="Google Shape;471;g33794514c31_0_636"/>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472" name="Google Shape;472;g33794514c31_0_636"/>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Wang, Zhiruo, et al. "What are tools anyway? a survey from the language model perspective." arXiv preprint arXiv:2403.15452 (2024).</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473" name="Google Shape;473;g33794514c31_0_636"/>
          <p:cNvSpPr txBox="1"/>
          <p:nvPr/>
        </p:nvSpPr>
        <p:spPr>
          <a:xfrm>
            <a:off x="938000" y="1908600"/>
            <a:ext cx="103245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50000"/>
              </a:lnSpc>
              <a:spcBef>
                <a:spcPts val="1000"/>
              </a:spcBef>
              <a:spcAft>
                <a:spcPts val="0"/>
              </a:spcAft>
              <a:buNone/>
            </a:pPr>
            <a:r>
              <a:rPr lang="en-US" sz="1800">
                <a:solidFill>
                  <a:schemeClr val="dk1"/>
                </a:solidFill>
              </a:rPr>
              <a:t>Allows models to use </a:t>
            </a:r>
            <a:r>
              <a:rPr lang="en-US" sz="1800" b="1">
                <a:solidFill>
                  <a:srgbClr val="E69138"/>
                </a:solidFill>
              </a:rPr>
              <a:t>external tools</a:t>
            </a:r>
            <a:r>
              <a:rPr lang="en-US" sz="1800" b="1">
                <a:solidFill>
                  <a:schemeClr val="dk1"/>
                </a:solidFill>
              </a:rPr>
              <a:t> </a:t>
            </a:r>
            <a:r>
              <a:rPr lang="en-US" sz="1800">
                <a:solidFill>
                  <a:schemeClr val="dk1"/>
                </a:solidFill>
              </a:rPr>
              <a:t>— search engines, APIs, databases,  — to perform </a:t>
            </a:r>
            <a:r>
              <a:rPr lang="en-US" sz="1800" b="1">
                <a:solidFill>
                  <a:schemeClr val="dk1"/>
                </a:solidFill>
              </a:rPr>
              <a:t>specialized tasks </a:t>
            </a:r>
            <a:r>
              <a:rPr lang="en-US" sz="1800">
                <a:solidFill>
                  <a:schemeClr val="dk1"/>
                </a:solidFill>
              </a:rPr>
              <a:t>beyond their native capabilities</a:t>
            </a:r>
            <a:endParaRPr sz="1800">
              <a:solidFill>
                <a:schemeClr val="dk1"/>
              </a:solidFill>
            </a:endParaRPr>
          </a:p>
        </p:txBody>
      </p:sp>
      <p:grpSp>
        <p:nvGrpSpPr>
          <p:cNvPr id="474" name="Google Shape;474;g33794514c31_0_636"/>
          <p:cNvGrpSpPr/>
          <p:nvPr/>
        </p:nvGrpSpPr>
        <p:grpSpPr>
          <a:xfrm>
            <a:off x="1127650" y="2950675"/>
            <a:ext cx="2089800" cy="1531375"/>
            <a:chOff x="1179000" y="3190300"/>
            <a:chExt cx="2089800" cy="1531375"/>
          </a:xfrm>
        </p:grpSpPr>
        <p:sp>
          <p:nvSpPr>
            <p:cNvPr id="475" name="Google Shape;475;g33794514c31_0_636"/>
            <p:cNvSpPr txBox="1"/>
            <p:nvPr/>
          </p:nvSpPr>
          <p:spPr>
            <a:xfrm>
              <a:off x="1179000" y="3190300"/>
              <a:ext cx="2089800" cy="4263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50000"/>
                </a:lnSpc>
                <a:spcBef>
                  <a:spcPts val="1000"/>
                </a:spcBef>
                <a:spcAft>
                  <a:spcPts val="0"/>
                </a:spcAft>
                <a:buNone/>
              </a:pPr>
              <a:r>
                <a:rPr lang="en-US" sz="1800" b="1">
                  <a:solidFill>
                    <a:schemeClr val="dk1"/>
                  </a:solidFill>
                </a:rPr>
                <a:t>Calculator</a:t>
              </a:r>
              <a:endParaRPr sz="1800" b="1">
                <a:solidFill>
                  <a:schemeClr val="dk1"/>
                </a:solidFill>
              </a:endParaRPr>
            </a:p>
          </p:txBody>
        </p:sp>
        <p:pic>
          <p:nvPicPr>
            <p:cNvPr id="476" name="Google Shape;476;g33794514c31_0_636"/>
            <p:cNvPicPr preferRelativeResize="0"/>
            <p:nvPr/>
          </p:nvPicPr>
          <p:blipFill rotWithShape="1">
            <a:blip r:embed="rId3">
              <a:alphaModFix/>
            </a:blip>
            <a:srcRect l="-7340" r="-7351" b="-14692"/>
            <a:stretch/>
          </p:blipFill>
          <p:spPr>
            <a:xfrm>
              <a:off x="1655000" y="3583875"/>
              <a:ext cx="1137800" cy="1137800"/>
            </a:xfrm>
            <a:prstGeom prst="rect">
              <a:avLst/>
            </a:prstGeom>
            <a:noFill/>
            <a:ln>
              <a:noFill/>
            </a:ln>
          </p:spPr>
        </p:pic>
      </p:grpSp>
      <p:grpSp>
        <p:nvGrpSpPr>
          <p:cNvPr id="477" name="Google Shape;477;g33794514c31_0_636"/>
          <p:cNvGrpSpPr/>
          <p:nvPr/>
        </p:nvGrpSpPr>
        <p:grpSpPr>
          <a:xfrm>
            <a:off x="2963075" y="3975825"/>
            <a:ext cx="2089800" cy="1699950"/>
            <a:chOff x="2894200" y="3240050"/>
            <a:chExt cx="2089800" cy="1699950"/>
          </a:xfrm>
        </p:grpSpPr>
        <p:pic>
          <p:nvPicPr>
            <p:cNvPr id="478" name="Google Shape;478;g33794514c31_0_636"/>
            <p:cNvPicPr preferRelativeResize="0"/>
            <p:nvPr/>
          </p:nvPicPr>
          <p:blipFill>
            <a:blip r:embed="rId4">
              <a:alphaModFix/>
            </a:blip>
            <a:stretch>
              <a:fillRect/>
            </a:stretch>
          </p:blipFill>
          <p:spPr>
            <a:xfrm>
              <a:off x="3232088" y="3525975"/>
              <a:ext cx="1414025" cy="1414025"/>
            </a:xfrm>
            <a:prstGeom prst="rect">
              <a:avLst/>
            </a:prstGeom>
            <a:noFill/>
            <a:ln>
              <a:noFill/>
            </a:ln>
          </p:spPr>
        </p:pic>
        <p:sp>
          <p:nvSpPr>
            <p:cNvPr id="479" name="Google Shape;479;g33794514c31_0_636"/>
            <p:cNvSpPr txBox="1"/>
            <p:nvPr/>
          </p:nvSpPr>
          <p:spPr>
            <a:xfrm>
              <a:off x="2894200" y="3240050"/>
              <a:ext cx="2089800" cy="4263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50000"/>
                </a:lnSpc>
                <a:spcBef>
                  <a:spcPts val="1000"/>
                </a:spcBef>
                <a:spcAft>
                  <a:spcPts val="0"/>
                </a:spcAft>
                <a:buNone/>
              </a:pPr>
              <a:r>
                <a:rPr lang="en-US" sz="1800" b="1">
                  <a:solidFill>
                    <a:schemeClr val="dk1"/>
                  </a:solidFill>
                </a:rPr>
                <a:t>Translation</a:t>
              </a:r>
              <a:endParaRPr sz="1800" b="1">
                <a:solidFill>
                  <a:schemeClr val="dk1"/>
                </a:solidFill>
              </a:endParaRPr>
            </a:p>
          </p:txBody>
        </p:sp>
      </p:grpSp>
      <p:grpSp>
        <p:nvGrpSpPr>
          <p:cNvPr id="480" name="Google Shape;480;g33794514c31_0_636"/>
          <p:cNvGrpSpPr/>
          <p:nvPr/>
        </p:nvGrpSpPr>
        <p:grpSpPr>
          <a:xfrm>
            <a:off x="5051100" y="2950675"/>
            <a:ext cx="2089800" cy="1603476"/>
            <a:chOff x="4740525" y="2950675"/>
            <a:chExt cx="2089800" cy="1603476"/>
          </a:xfrm>
        </p:grpSpPr>
        <p:pic>
          <p:nvPicPr>
            <p:cNvPr id="481" name="Google Shape;481;g33794514c31_0_636"/>
            <p:cNvPicPr preferRelativeResize="0"/>
            <p:nvPr/>
          </p:nvPicPr>
          <p:blipFill>
            <a:blip r:embed="rId5">
              <a:alphaModFix/>
            </a:blip>
            <a:stretch>
              <a:fillRect/>
            </a:stretch>
          </p:blipFill>
          <p:spPr>
            <a:xfrm>
              <a:off x="5019738" y="3022776"/>
              <a:ext cx="1531375" cy="1531375"/>
            </a:xfrm>
            <a:prstGeom prst="rect">
              <a:avLst/>
            </a:prstGeom>
            <a:noFill/>
            <a:ln>
              <a:noFill/>
            </a:ln>
          </p:spPr>
        </p:pic>
        <p:sp>
          <p:nvSpPr>
            <p:cNvPr id="482" name="Google Shape;482;g33794514c31_0_636"/>
            <p:cNvSpPr txBox="1"/>
            <p:nvPr/>
          </p:nvSpPr>
          <p:spPr>
            <a:xfrm>
              <a:off x="4740525" y="2950675"/>
              <a:ext cx="2089800" cy="4263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50000"/>
                </a:lnSpc>
                <a:spcBef>
                  <a:spcPts val="1000"/>
                </a:spcBef>
                <a:spcAft>
                  <a:spcPts val="0"/>
                </a:spcAft>
                <a:buNone/>
              </a:pPr>
              <a:r>
                <a:rPr lang="en-US" sz="1800" b="1">
                  <a:solidFill>
                    <a:schemeClr val="dk1"/>
                  </a:solidFill>
                </a:rPr>
                <a:t>Search Engine</a:t>
              </a:r>
              <a:endParaRPr sz="1800" b="1">
                <a:solidFill>
                  <a:schemeClr val="dk1"/>
                </a:solidFill>
              </a:endParaRPr>
            </a:p>
          </p:txBody>
        </p:sp>
      </p:grpSp>
      <p:grpSp>
        <p:nvGrpSpPr>
          <p:cNvPr id="483" name="Google Shape;483;g33794514c31_0_636"/>
          <p:cNvGrpSpPr/>
          <p:nvPr/>
        </p:nvGrpSpPr>
        <p:grpSpPr>
          <a:xfrm>
            <a:off x="7093088" y="4203875"/>
            <a:ext cx="2089800" cy="1411800"/>
            <a:chOff x="6609888" y="4203875"/>
            <a:chExt cx="2089800" cy="1411800"/>
          </a:xfrm>
        </p:grpSpPr>
        <p:pic>
          <p:nvPicPr>
            <p:cNvPr id="484" name="Google Shape;484;g33794514c31_0_636"/>
            <p:cNvPicPr preferRelativeResize="0"/>
            <p:nvPr/>
          </p:nvPicPr>
          <p:blipFill>
            <a:blip r:embed="rId6">
              <a:alphaModFix/>
            </a:blip>
            <a:stretch>
              <a:fillRect/>
            </a:stretch>
          </p:blipFill>
          <p:spPr>
            <a:xfrm>
              <a:off x="7073050" y="4452200"/>
              <a:ext cx="1163475" cy="1163475"/>
            </a:xfrm>
            <a:prstGeom prst="rect">
              <a:avLst/>
            </a:prstGeom>
            <a:noFill/>
            <a:ln>
              <a:noFill/>
            </a:ln>
          </p:spPr>
        </p:pic>
        <p:sp>
          <p:nvSpPr>
            <p:cNvPr id="485" name="Google Shape;485;g33794514c31_0_636"/>
            <p:cNvSpPr txBox="1"/>
            <p:nvPr/>
          </p:nvSpPr>
          <p:spPr>
            <a:xfrm>
              <a:off x="6609888" y="4203875"/>
              <a:ext cx="2089800" cy="4263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50000"/>
                </a:lnSpc>
                <a:spcBef>
                  <a:spcPts val="1000"/>
                </a:spcBef>
                <a:spcAft>
                  <a:spcPts val="0"/>
                </a:spcAft>
                <a:buNone/>
              </a:pPr>
              <a:r>
                <a:rPr lang="en-US" sz="1800" b="1">
                  <a:solidFill>
                    <a:schemeClr val="dk1"/>
                  </a:solidFill>
                </a:rPr>
                <a:t>Code Interpreter</a:t>
              </a:r>
              <a:endParaRPr sz="1800" b="1">
                <a:solidFill>
                  <a:schemeClr val="dk1"/>
                </a:solidFill>
              </a:endParaRPr>
            </a:p>
          </p:txBody>
        </p:sp>
      </p:grpSp>
      <p:grpSp>
        <p:nvGrpSpPr>
          <p:cNvPr id="486" name="Google Shape;486;g33794514c31_0_636"/>
          <p:cNvGrpSpPr/>
          <p:nvPr/>
        </p:nvGrpSpPr>
        <p:grpSpPr>
          <a:xfrm>
            <a:off x="8868425" y="2950675"/>
            <a:ext cx="2089800" cy="1322613"/>
            <a:chOff x="8543325" y="2950675"/>
            <a:chExt cx="2089800" cy="1322613"/>
          </a:xfrm>
        </p:grpSpPr>
        <p:pic>
          <p:nvPicPr>
            <p:cNvPr id="487" name="Google Shape;487;g33794514c31_0_636"/>
            <p:cNvPicPr preferRelativeResize="0"/>
            <p:nvPr/>
          </p:nvPicPr>
          <p:blipFill>
            <a:blip r:embed="rId7">
              <a:alphaModFix/>
            </a:blip>
            <a:stretch>
              <a:fillRect/>
            </a:stretch>
          </p:blipFill>
          <p:spPr>
            <a:xfrm>
              <a:off x="9103425" y="3303663"/>
              <a:ext cx="969626" cy="969626"/>
            </a:xfrm>
            <a:prstGeom prst="rect">
              <a:avLst/>
            </a:prstGeom>
            <a:noFill/>
            <a:ln>
              <a:noFill/>
            </a:ln>
          </p:spPr>
        </p:pic>
        <p:sp>
          <p:nvSpPr>
            <p:cNvPr id="488" name="Google Shape;488;g33794514c31_0_636"/>
            <p:cNvSpPr txBox="1"/>
            <p:nvPr/>
          </p:nvSpPr>
          <p:spPr>
            <a:xfrm>
              <a:off x="8543325" y="2950675"/>
              <a:ext cx="2089800" cy="4263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50000"/>
                </a:lnSpc>
                <a:spcBef>
                  <a:spcPts val="1000"/>
                </a:spcBef>
                <a:spcAft>
                  <a:spcPts val="0"/>
                </a:spcAft>
                <a:buNone/>
              </a:pPr>
              <a:r>
                <a:rPr lang="en-US" sz="1800" b="1">
                  <a:solidFill>
                    <a:schemeClr val="dk1"/>
                  </a:solidFill>
                </a:rPr>
                <a:t>Database queries</a:t>
              </a:r>
              <a:endParaRPr sz="1800" b="1">
                <a:solidFill>
                  <a:schemeClr val="dk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33794514c31_0_656"/>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An Overview</a:t>
            </a:r>
            <a:endParaRPr sz="3600"/>
          </a:p>
        </p:txBody>
      </p:sp>
      <p:sp>
        <p:nvSpPr>
          <p:cNvPr id="494" name="Google Shape;494;g33794514c31_0_656"/>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29</a:t>
            </a:fld>
            <a:endParaRPr/>
          </a:p>
        </p:txBody>
      </p:sp>
      <p:sp>
        <p:nvSpPr>
          <p:cNvPr id="495" name="Google Shape;495;g33794514c31_0_656"/>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496" name="Google Shape;496;g33794514c31_0_656"/>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Wang, Zhiruo, et al. "What are tools anyway? a survey from the language model perspective." arXiv preprint arXiv:2403.15452 (2024).</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497" name="Google Shape;497;g33794514c31_0_656"/>
          <p:cNvSpPr txBox="1"/>
          <p:nvPr/>
        </p:nvSpPr>
        <p:spPr>
          <a:xfrm>
            <a:off x="933750" y="1935300"/>
            <a:ext cx="103245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800" b="1">
                <a:solidFill>
                  <a:srgbClr val="2955F2"/>
                </a:solidFill>
              </a:rPr>
              <a:t>Step-by-Step Process:</a:t>
            </a:r>
            <a:endParaRPr sz="1800" b="1">
              <a:solidFill>
                <a:srgbClr val="2955F2"/>
              </a:solidFill>
            </a:endParaRPr>
          </a:p>
        </p:txBody>
      </p:sp>
      <p:pic>
        <p:nvPicPr>
          <p:cNvPr id="498" name="Google Shape;498;g33794514c31_0_656"/>
          <p:cNvPicPr preferRelativeResize="0"/>
          <p:nvPr/>
        </p:nvPicPr>
        <p:blipFill>
          <a:blip r:embed="rId3">
            <a:alphaModFix/>
          </a:blip>
          <a:stretch>
            <a:fillRect/>
          </a:stretch>
        </p:blipFill>
        <p:spPr>
          <a:xfrm>
            <a:off x="6593851" y="2144213"/>
            <a:ext cx="4922326" cy="2569574"/>
          </a:xfrm>
          <a:prstGeom prst="rect">
            <a:avLst/>
          </a:prstGeom>
          <a:noFill/>
          <a:ln>
            <a:noFill/>
          </a:ln>
        </p:spPr>
      </p:pic>
      <p:sp>
        <p:nvSpPr>
          <p:cNvPr id="499" name="Google Shape;499;g33794514c31_0_656"/>
          <p:cNvSpPr txBox="1"/>
          <p:nvPr/>
        </p:nvSpPr>
        <p:spPr>
          <a:xfrm>
            <a:off x="1158825" y="2414625"/>
            <a:ext cx="5161200" cy="2679900"/>
          </a:xfrm>
          <a:prstGeom prst="rect">
            <a:avLst/>
          </a:prstGeom>
          <a:noFill/>
          <a:ln>
            <a:noFill/>
          </a:ln>
        </p:spPr>
        <p:txBody>
          <a:bodyPr spcFirstLastPara="1" wrap="square" lIns="91425" tIns="45700" rIns="91425" bIns="45700" anchor="t" anchorCtr="0">
            <a:normAutofit fontScale="92500" lnSpcReduction="20000"/>
          </a:bodyPr>
          <a:lstStyle/>
          <a:p>
            <a:pPr marL="457200" lvl="0" indent="-342900" algn="l" rtl="0">
              <a:lnSpc>
                <a:spcPct val="150000"/>
              </a:lnSpc>
              <a:spcBef>
                <a:spcPts val="1000"/>
              </a:spcBef>
              <a:spcAft>
                <a:spcPts val="0"/>
              </a:spcAft>
              <a:buClr>
                <a:srgbClr val="2955F2"/>
              </a:buClr>
              <a:buSzPts val="1800"/>
              <a:buAutoNum type="arabicPeriod"/>
            </a:pPr>
            <a:r>
              <a:rPr lang="en-US" sz="1800">
                <a:solidFill>
                  <a:schemeClr val="dk1"/>
                </a:solidFill>
              </a:rPr>
              <a:t>The system identifies when a task requires </a:t>
            </a:r>
            <a:r>
              <a:rPr lang="en-US" sz="1800" b="1">
                <a:solidFill>
                  <a:schemeClr val="dk1"/>
                </a:solidFill>
              </a:rPr>
              <a:t>external tools</a:t>
            </a:r>
            <a:endParaRPr sz="1800" b="1">
              <a:solidFill>
                <a:schemeClr val="dk1"/>
              </a:solidFill>
            </a:endParaRPr>
          </a:p>
          <a:p>
            <a:pPr marL="457200" lvl="0" indent="-342900" algn="l" rtl="0">
              <a:lnSpc>
                <a:spcPct val="150000"/>
              </a:lnSpc>
              <a:spcBef>
                <a:spcPts val="0"/>
              </a:spcBef>
              <a:spcAft>
                <a:spcPts val="0"/>
              </a:spcAft>
              <a:buClr>
                <a:srgbClr val="2955F2"/>
              </a:buClr>
              <a:buSzPts val="1800"/>
              <a:buAutoNum type="arabicPeriod"/>
            </a:pPr>
            <a:r>
              <a:rPr lang="en-US" sz="1800" b="1">
                <a:solidFill>
                  <a:schemeClr val="dk1"/>
                </a:solidFill>
              </a:rPr>
              <a:t>Selecting</a:t>
            </a:r>
            <a:r>
              <a:rPr lang="en-US" sz="1800">
                <a:solidFill>
                  <a:schemeClr val="dk1"/>
                </a:solidFill>
              </a:rPr>
              <a:t> the most appropriate tool</a:t>
            </a:r>
            <a:endParaRPr sz="1800" b="1">
              <a:solidFill>
                <a:schemeClr val="dk1"/>
              </a:solidFill>
            </a:endParaRPr>
          </a:p>
          <a:p>
            <a:pPr marL="457200" lvl="0" indent="-342900" algn="l" rtl="0">
              <a:lnSpc>
                <a:spcPct val="150000"/>
              </a:lnSpc>
              <a:spcBef>
                <a:spcPts val="0"/>
              </a:spcBef>
              <a:spcAft>
                <a:spcPts val="0"/>
              </a:spcAft>
              <a:buClr>
                <a:srgbClr val="2955F2"/>
              </a:buClr>
              <a:buSzPts val="1800"/>
              <a:buAutoNum type="arabicPeriod"/>
            </a:pPr>
            <a:r>
              <a:rPr lang="en-US" sz="1800">
                <a:solidFill>
                  <a:schemeClr val="dk1"/>
                </a:solidFill>
              </a:rPr>
              <a:t>The model sends the query to the tool and retrieves an answer</a:t>
            </a:r>
            <a:endParaRPr sz="1800" b="1">
              <a:solidFill>
                <a:schemeClr val="dk1"/>
              </a:solidFill>
            </a:endParaRPr>
          </a:p>
          <a:p>
            <a:pPr marL="457200" lvl="0" indent="-342900" algn="l" rtl="0">
              <a:lnSpc>
                <a:spcPct val="150000"/>
              </a:lnSpc>
              <a:spcBef>
                <a:spcPts val="0"/>
              </a:spcBef>
              <a:spcAft>
                <a:spcPts val="0"/>
              </a:spcAft>
              <a:buClr>
                <a:srgbClr val="2955F2"/>
              </a:buClr>
              <a:buSzPts val="1800"/>
              <a:buAutoNum type="arabicPeriod"/>
            </a:pPr>
            <a:r>
              <a:rPr lang="en-US" sz="1800">
                <a:solidFill>
                  <a:schemeClr val="dk1"/>
                </a:solidFill>
              </a:rPr>
              <a:t> The answer is </a:t>
            </a:r>
            <a:r>
              <a:rPr lang="en-US" sz="1800" b="1">
                <a:solidFill>
                  <a:schemeClr val="dk1"/>
                </a:solidFill>
              </a:rPr>
              <a:t>integrated</a:t>
            </a:r>
            <a:r>
              <a:rPr lang="en-US" sz="1800">
                <a:solidFill>
                  <a:schemeClr val="dk1"/>
                </a:solidFill>
              </a:rPr>
              <a:t> into a coherent, “natural” output</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33794514c31_0_13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Accurate, Reliable, Trustworthy AI</a:t>
            </a:r>
            <a:endParaRPr sz="3600"/>
          </a:p>
        </p:txBody>
      </p:sp>
      <p:sp>
        <p:nvSpPr>
          <p:cNvPr id="112" name="Google Shape;112;g33794514c31_0_133"/>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a:t>
            </a:fld>
            <a:endParaRPr/>
          </a:p>
        </p:txBody>
      </p:sp>
      <p:sp>
        <p:nvSpPr>
          <p:cNvPr id="113" name="Google Shape;113;g33794514c31_0_133"/>
          <p:cNvSpPr txBox="1"/>
          <p:nvPr/>
        </p:nvSpPr>
        <p:spPr>
          <a:xfrm>
            <a:off x="938000" y="1908600"/>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b="1">
                <a:solidFill>
                  <a:schemeClr val="dk1"/>
                </a:solidFill>
              </a:rPr>
              <a:t>Why does this matter?</a:t>
            </a:r>
            <a:endParaRPr sz="1800" b="1">
              <a:solidFill>
                <a:schemeClr val="dk1"/>
              </a:solidFill>
            </a:endParaRPr>
          </a:p>
        </p:txBody>
      </p:sp>
      <p:sp>
        <p:nvSpPr>
          <p:cNvPr id="114" name="Google Shape;114;g33794514c31_0_133"/>
          <p:cNvSpPr txBox="1"/>
          <p:nvPr/>
        </p:nvSpPr>
        <p:spPr>
          <a:xfrm>
            <a:off x="1379825" y="2337900"/>
            <a:ext cx="9748500" cy="759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50000"/>
              </a:lnSpc>
              <a:spcBef>
                <a:spcPts val="1000"/>
              </a:spcBef>
              <a:spcAft>
                <a:spcPts val="0"/>
              </a:spcAft>
              <a:buNone/>
            </a:pPr>
            <a:r>
              <a:rPr lang="en-US" sz="1800">
                <a:solidFill>
                  <a:schemeClr val="dk1"/>
                </a:solidFill>
              </a:rPr>
              <a:t>Although we only tend to speak about its powerful performance, AI systems possess </a:t>
            </a:r>
            <a:r>
              <a:rPr lang="en-US" sz="1800" b="1">
                <a:solidFill>
                  <a:srgbClr val="990000"/>
                </a:solidFill>
              </a:rPr>
              <a:t>limitations</a:t>
            </a:r>
            <a:r>
              <a:rPr lang="en-US" sz="1800">
                <a:solidFill>
                  <a:schemeClr val="dk1"/>
                </a:solidFill>
              </a:rPr>
              <a:t>!</a:t>
            </a:r>
            <a:endParaRPr sz="1800">
              <a:solidFill>
                <a:schemeClr val="dk1"/>
              </a:solidFill>
            </a:endParaRPr>
          </a:p>
        </p:txBody>
      </p:sp>
      <p:sp>
        <p:nvSpPr>
          <p:cNvPr id="115" name="Google Shape;115;g33794514c31_0_133"/>
          <p:cNvSpPr/>
          <p:nvPr/>
        </p:nvSpPr>
        <p:spPr>
          <a:xfrm>
            <a:off x="1049088" y="3369450"/>
            <a:ext cx="2912700" cy="8028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lt1"/>
                </a:solidFill>
              </a:rPr>
              <a:t>Lacks direct tool interaction</a:t>
            </a:r>
            <a:endParaRPr sz="1900" b="1">
              <a:solidFill>
                <a:srgbClr val="FFFFFF"/>
              </a:solidFill>
            </a:endParaRPr>
          </a:p>
        </p:txBody>
      </p:sp>
      <p:sp>
        <p:nvSpPr>
          <p:cNvPr id="116" name="Google Shape;116;g33794514c31_0_133"/>
          <p:cNvSpPr txBox="1"/>
          <p:nvPr/>
        </p:nvSpPr>
        <p:spPr>
          <a:xfrm>
            <a:off x="1089750" y="4331675"/>
            <a:ext cx="2820000" cy="11766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Knowledge is frozen at the time of training</a:t>
            </a:r>
            <a:endParaRPr sz="1800">
              <a:solidFill>
                <a:schemeClr val="dk1"/>
              </a:solidFill>
            </a:endParaRPr>
          </a:p>
        </p:txBody>
      </p:sp>
      <p:sp>
        <p:nvSpPr>
          <p:cNvPr id="117" name="Google Shape;117;g33794514c31_0_133"/>
          <p:cNvSpPr txBox="1"/>
          <p:nvPr/>
        </p:nvSpPr>
        <p:spPr>
          <a:xfrm>
            <a:off x="4462900" y="4394600"/>
            <a:ext cx="6384600" cy="83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solidFill>
                  <a:schemeClr val="dk1"/>
                </a:solidFill>
              </a:rPr>
              <a:t>User:</a:t>
            </a:r>
            <a:r>
              <a:rPr lang="en-US" sz="1700">
                <a:solidFill>
                  <a:schemeClr val="dk1"/>
                </a:solidFill>
              </a:rPr>
              <a:t> "Can you calculate the square root of 1,345,678?</a:t>
            </a:r>
            <a:endParaRPr sz="1700">
              <a:solidFill>
                <a:schemeClr val="dk1"/>
              </a:solidFill>
            </a:endParaRPr>
          </a:p>
          <a:p>
            <a:pPr marL="0" lvl="0" indent="0" algn="l" rtl="0">
              <a:spcBef>
                <a:spcPts val="1000"/>
              </a:spcBef>
              <a:spcAft>
                <a:spcPts val="1000"/>
              </a:spcAft>
              <a:buNone/>
            </a:pPr>
            <a:r>
              <a:rPr lang="en-US" sz="1700" b="1">
                <a:solidFill>
                  <a:schemeClr val="dk1"/>
                </a:solidFill>
              </a:rPr>
              <a:t>AI Response:</a:t>
            </a:r>
            <a:r>
              <a:rPr lang="en-US" sz="1700">
                <a:solidFill>
                  <a:schemeClr val="dk1"/>
                </a:solidFill>
              </a:rPr>
              <a:t> "I think it’s around 1158, but I can't verify that."</a:t>
            </a:r>
            <a:endParaRPr sz="2000"/>
          </a:p>
        </p:txBody>
      </p:sp>
      <p:grpSp>
        <p:nvGrpSpPr>
          <p:cNvPr id="118" name="Google Shape;118;g33794514c31_0_133"/>
          <p:cNvGrpSpPr/>
          <p:nvPr/>
        </p:nvGrpSpPr>
        <p:grpSpPr>
          <a:xfrm>
            <a:off x="4338823" y="3428998"/>
            <a:ext cx="6475000" cy="1835475"/>
            <a:chOff x="4338823" y="3428998"/>
            <a:chExt cx="6475000" cy="1835475"/>
          </a:xfrm>
        </p:grpSpPr>
        <p:pic>
          <p:nvPicPr>
            <p:cNvPr id="119" name="Google Shape;119;g33794514c31_0_133"/>
            <p:cNvPicPr preferRelativeResize="0"/>
            <p:nvPr/>
          </p:nvPicPr>
          <p:blipFill>
            <a:blip r:embed="rId3">
              <a:alphaModFix/>
            </a:blip>
            <a:stretch>
              <a:fillRect/>
            </a:stretch>
          </p:blipFill>
          <p:spPr>
            <a:xfrm>
              <a:off x="4338823" y="3428998"/>
              <a:ext cx="6475000" cy="1835475"/>
            </a:xfrm>
            <a:prstGeom prst="rect">
              <a:avLst/>
            </a:prstGeom>
            <a:noFill/>
            <a:ln>
              <a:noFill/>
            </a:ln>
          </p:spPr>
        </p:pic>
        <p:sp>
          <p:nvSpPr>
            <p:cNvPr id="120" name="Google Shape;120;g33794514c31_0_133"/>
            <p:cNvSpPr/>
            <p:nvPr/>
          </p:nvSpPr>
          <p:spPr>
            <a:xfrm>
              <a:off x="7881850" y="4627400"/>
              <a:ext cx="331500" cy="297900"/>
            </a:xfrm>
            <a:prstGeom prst="roundRect">
              <a:avLst>
                <a:gd name="adj" fmla="val 16667"/>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pic>
        <p:nvPicPr>
          <p:cNvPr id="121" name="Google Shape;121;g33794514c31_0_133"/>
          <p:cNvPicPr preferRelativeResize="0"/>
          <p:nvPr/>
        </p:nvPicPr>
        <p:blipFill>
          <a:blip r:embed="rId4">
            <a:alphaModFix/>
          </a:blip>
          <a:stretch>
            <a:fillRect/>
          </a:stretch>
        </p:blipFill>
        <p:spPr>
          <a:xfrm>
            <a:off x="8585295" y="4104325"/>
            <a:ext cx="3028749" cy="1588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33794514c31_0_68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Different Approaches</a:t>
            </a:r>
            <a:endParaRPr sz="3600"/>
          </a:p>
        </p:txBody>
      </p:sp>
      <p:sp>
        <p:nvSpPr>
          <p:cNvPr id="505" name="Google Shape;505;g33794514c31_0_681"/>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30</a:t>
            </a:fld>
            <a:endParaRPr/>
          </a:p>
        </p:txBody>
      </p:sp>
      <p:sp>
        <p:nvSpPr>
          <p:cNvPr id="506" name="Google Shape;506;g33794514c31_0_681"/>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Wang, Zhiruo, et al. "What are tools anyway? a survey from the language model perspective." arXiv preprint arXiv:2403.15452 (2024).</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grpSp>
        <p:nvGrpSpPr>
          <p:cNvPr id="507" name="Google Shape;507;g33794514c31_0_681"/>
          <p:cNvGrpSpPr/>
          <p:nvPr/>
        </p:nvGrpSpPr>
        <p:grpSpPr>
          <a:xfrm>
            <a:off x="1063825" y="2353763"/>
            <a:ext cx="10093825" cy="564288"/>
            <a:chOff x="1063825" y="1972700"/>
            <a:chExt cx="10093825" cy="802800"/>
          </a:xfrm>
        </p:grpSpPr>
        <p:sp>
          <p:nvSpPr>
            <p:cNvPr id="508" name="Google Shape;508;g33794514c31_0_681"/>
            <p:cNvSpPr/>
            <p:nvPr/>
          </p:nvSpPr>
          <p:spPr>
            <a:xfrm>
              <a:off x="1063825" y="1972700"/>
              <a:ext cx="2912700" cy="8028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Human-Annotated</a:t>
              </a:r>
              <a:endParaRPr sz="1900">
                <a:solidFill>
                  <a:srgbClr val="FFFFFF"/>
                </a:solidFill>
              </a:endParaRPr>
            </a:p>
          </p:txBody>
        </p:sp>
        <p:sp>
          <p:nvSpPr>
            <p:cNvPr id="509" name="Google Shape;509;g33794514c31_0_681"/>
            <p:cNvSpPr/>
            <p:nvPr/>
          </p:nvSpPr>
          <p:spPr>
            <a:xfrm>
              <a:off x="4654388" y="1972700"/>
              <a:ext cx="2912700" cy="8028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Task-Specific</a:t>
              </a:r>
              <a:endParaRPr sz="1900">
                <a:solidFill>
                  <a:srgbClr val="FFFFFF"/>
                </a:solidFill>
              </a:endParaRPr>
            </a:p>
          </p:txBody>
        </p:sp>
        <p:sp>
          <p:nvSpPr>
            <p:cNvPr id="510" name="Google Shape;510;g33794514c31_0_681"/>
            <p:cNvSpPr/>
            <p:nvPr/>
          </p:nvSpPr>
          <p:spPr>
            <a:xfrm>
              <a:off x="8244950" y="1972700"/>
              <a:ext cx="2912700" cy="8028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Self-Learning</a:t>
              </a:r>
              <a:endParaRPr sz="1900">
                <a:solidFill>
                  <a:srgbClr val="FFFFFF"/>
                </a:solidFill>
              </a:endParaRPr>
            </a:p>
          </p:txBody>
        </p:sp>
      </p:grpSp>
      <p:sp>
        <p:nvSpPr>
          <p:cNvPr id="511" name="Google Shape;511;g33794514c31_0_681"/>
          <p:cNvSpPr txBox="1"/>
          <p:nvPr/>
        </p:nvSpPr>
        <p:spPr>
          <a:xfrm>
            <a:off x="1063825" y="3129850"/>
            <a:ext cx="2933100" cy="12399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50000"/>
              </a:lnSpc>
              <a:spcBef>
                <a:spcPts val="1000"/>
              </a:spcBef>
              <a:spcAft>
                <a:spcPts val="0"/>
              </a:spcAft>
              <a:buNone/>
            </a:pPr>
            <a:r>
              <a:rPr lang="en-US" sz="1800"/>
              <a:t>Researchers annotate </a:t>
            </a:r>
            <a:r>
              <a:rPr lang="en-US" sz="1800" b="1"/>
              <a:t>when </a:t>
            </a:r>
            <a:r>
              <a:rPr lang="en-US" sz="1800"/>
              <a:t>and </a:t>
            </a:r>
            <a:r>
              <a:rPr lang="en-US" sz="1800" b="1"/>
              <a:t>how </a:t>
            </a:r>
            <a:r>
              <a:rPr lang="en-US" sz="1800"/>
              <a:t>the model should call a tool</a:t>
            </a:r>
            <a:endParaRPr sz="1800">
              <a:solidFill>
                <a:srgbClr val="000000"/>
              </a:solidFill>
            </a:endParaRPr>
          </a:p>
        </p:txBody>
      </p:sp>
      <p:sp>
        <p:nvSpPr>
          <p:cNvPr id="512" name="Google Shape;512;g33794514c31_0_681"/>
          <p:cNvSpPr txBox="1"/>
          <p:nvPr/>
        </p:nvSpPr>
        <p:spPr>
          <a:xfrm>
            <a:off x="4636819" y="3129850"/>
            <a:ext cx="29331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ctr" rtl="0">
              <a:lnSpc>
                <a:spcPct val="150000"/>
              </a:lnSpc>
              <a:spcBef>
                <a:spcPts val="1000"/>
              </a:spcBef>
              <a:spcAft>
                <a:spcPts val="0"/>
              </a:spcAft>
              <a:buNone/>
            </a:pPr>
            <a:r>
              <a:rPr lang="en-US" sz="1800">
                <a:solidFill>
                  <a:schemeClr val="dk1"/>
                </a:solidFill>
              </a:rPr>
              <a:t>Models trained to use tools for a specific task</a:t>
            </a:r>
            <a:endParaRPr sz="1800"/>
          </a:p>
        </p:txBody>
      </p:sp>
      <p:sp>
        <p:nvSpPr>
          <p:cNvPr id="513" name="Google Shape;513;g33794514c31_0_681"/>
          <p:cNvSpPr txBox="1"/>
          <p:nvPr/>
        </p:nvSpPr>
        <p:spPr>
          <a:xfrm>
            <a:off x="8195075" y="3129850"/>
            <a:ext cx="2933100" cy="10563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50000"/>
              </a:lnSpc>
              <a:spcBef>
                <a:spcPts val="1000"/>
              </a:spcBef>
              <a:spcAft>
                <a:spcPts val="0"/>
              </a:spcAft>
              <a:buNone/>
            </a:pPr>
            <a:r>
              <a:rPr lang="en-US" sz="1800"/>
              <a:t>The model is capable of deciding </a:t>
            </a:r>
            <a:r>
              <a:rPr lang="en-US" sz="1800" b="1"/>
              <a:t>when </a:t>
            </a:r>
            <a:r>
              <a:rPr lang="en-US" sz="1800"/>
              <a:t>and </a:t>
            </a:r>
            <a:r>
              <a:rPr lang="en-US" sz="1800" b="1"/>
              <a:t>how </a:t>
            </a:r>
            <a:r>
              <a:rPr lang="en-US" sz="1800"/>
              <a:t>to use tools</a:t>
            </a:r>
            <a:endParaRPr sz="1800">
              <a:solidFill>
                <a:srgbClr val="000000"/>
              </a:solidFill>
            </a:endParaRPr>
          </a:p>
        </p:txBody>
      </p:sp>
      <p:pic>
        <p:nvPicPr>
          <p:cNvPr id="514" name="Google Shape;514;g33794514c31_0_681"/>
          <p:cNvPicPr preferRelativeResize="0"/>
          <p:nvPr/>
        </p:nvPicPr>
        <p:blipFill>
          <a:blip r:embed="rId3">
            <a:alphaModFix/>
          </a:blip>
          <a:stretch>
            <a:fillRect/>
          </a:stretch>
        </p:blipFill>
        <p:spPr>
          <a:xfrm>
            <a:off x="1930888" y="4400350"/>
            <a:ext cx="1198975" cy="1198975"/>
          </a:xfrm>
          <a:prstGeom prst="rect">
            <a:avLst/>
          </a:prstGeom>
          <a:noFill/>
          <a:ln>
            <a:noFill/>
          </a:ln>
        </p:spPr>
      </p:pic>
      <p:pic>
        <p:nvPicPr>
          <p:cNvPr id="515" name="Google Shape;515;g33794514c31_0_681"/>
          <p:cNvPicPr preferRelativeResize="0"/>
          <p:nvPr/>
        </p:nvPicPr>
        <p:blipFill>
          <a:blip r:embed="rId4">
            <a:alphaModFix/>
          </a:blip>
          <a:stretch>
            <a:fillRect/>
          </a:stretch>
        </p:blipFill>
        <p:spPr>
          <a:xfrm>
            <a:off x="5511263" y="4444900"/>
            <a:ext cx="1198950" cy="1198950"/>
          </a:xfrm>
          <a:prstGeom prst="rect">
            <a:avLst/>
          </a:prstGeom>
          <a:noFill/>
          <a:ln>
            <a:noFill/>
          </a:ln>
        </p:spPr>
      </p:pic>
      <p:pic>
        <p:nvPicPr>
          <p:cNvPr id="516" name="Google Shape;516;g33794514c31_0_681"/>
          <p:cNvPicPr preferRelativeResize="0"/>
          <p:nvPr/>
        </p:nvPicPr>
        <p:blipFill>
          <a:blip r:embed="rId5">
            <a:alphaModFix/>
          </a:blip>
          <a:stretch>
            <a:fillRect/>
          </a:stretch>
        </p:blipFill>
        <p:spPr>
          <a:xfrm>
            <a:off x="9041676" y="4379888"/>
            <a:ext cx="1239901" cy="12399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33794514c31_0_70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Human-Annotated</a:t>
            </a:r>
            <a:endParaRPr sz="3600"/>
          </a:p>
        </p:txBody>
      </p:sp>
      <p:sp>
        <p:nvSpPr>
          <p:cNvPr id="522" name="Google Shape;522;g33794514c31_0_703"/>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31</a:t>
            </a:fld>
            <a:endParaRPr/>
          </a:p>
        </p:txBody>
      </p:sp>
      <p:sp>
        <p:nvSpPr>
          <p:cNvPr id="523" name="Google Shape;523;g33794514c31_0_703"/>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524" name="Google Shape;524;g33794514c31_0_703"/>
          <p:cNvSpPr txBox="1"/>
          <p:nvPr/>
        </p:nvSpPr>
        <p:spPr>
          <a:xfrm>
            <a:off x="3523100" y="6356350"/>
            <a:ext cx="80142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dk2"/>
                </a:solidFill>
              </a:rPr>
              <a:t>Wang, Zhiruo, et al. "What are tools anyway? a survey from the language model perspective." arXiv preprint arXiv:2403.15452 (2024). Thoppilan, R., De Freitas, D., Hall, J., Shazeer, N., Kulshreshtha, A., Cheng, H. T., ... &amp; Le, Q. (2022). Lamda: Language models for dialog applications. arXiv preprint arXiv:2201.08239.</a:t>
            </a:r>
            <a:endParaRPr sz="800">
              <a:solidFill>
                <a:schemeClr val="dk2"/>
              </a:solidFill>
            </a:endParaRPr>
          </a:p>
          <a:p>
            <a:pPr marL="0" lvl="0" indent="0" algn="l" rtl="0">
              <a:lnSpc>
                <a:spcPct val="150000"/>
              </a:lnSpc>
              <a:spcBef>
                <a:spcPts val="1000"/>
              </a:spcBef>
              <a:spcAft>
                <a:spcPts val="0"/>
              </a:spcAft>
              <a:buNone/>
            </a:pPr>
            <a:endParaRPr sz="800">
              <a:solidFill>
                <a:schemeClr val="dk2"/>
              </a:solidFill>
            </a:endParaRPr>
          </a:p>
        </p:txBody>
      </p:sp>
      <p:sp>
        <p:nvSpPr>
          <p:cNvPr id="525" name="Google Shape;525;g33794514c31_0_703"/>
          <p:cNvSpPr txBox="1"/>
          <p:nvPr/>
        </p:nvSpPr>
        <p:spPr>
          <a:xfrm>
            <a:off x="938000" y="1908600"/>
            <a:ext cx="103245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800">
                <a:solidFill>
                  <a:schemeClr val="dk1"/>
                </a:solidFill>
              </a:rPr>
              <a:t>The models learn to use tools by training on datasets </a:t>
            </a:r>
            <a:r>
              <a:rPr lang="en-US" sz="1800" b="1">
                <a:solidFill>
                  <a:srgbClr val="E69138"/>
                </a:solidFill>
              </a:rPr>
              <a:t>manually labelled</a:t>
            </a:r>
            <a:r>
              <a:rPr lang="en-US" sz="1800">
                <a:solidFill>
                  <a:schemeClr val="dk1"/>
                </a:solidFill>
              </a:rPr>
              <a:t> by humans</a:t>
            </a:r>
            <a:endParaRPr sz="1800">
              <a:solidFill>
                <a:schemeClr val="dk1"/>
              </a:solidFill>
            </a:endParaRPr>
          </a:p>
        </p:txBody>
      </p:sp>
      <p:pic>
        <p:nvPicPr>
          <p:cNvPr id="526" name="Google Shape;526;g33794514c31_0_703"/>
          <p:cNvPicPr preferRelativeResize="0"/>
          <p:nvPr/>
        </p:nvPicPr>
        <p:blipFill>
          <a:blip r:embed="rId3">
            <a:alphaModFix/>
          </a:blip>
          <a:stretch>
            <a:fillRect/>
          </a:stretch>
        </p:blipFill>
        <p:spPr>
          <a:xfrm>
            <a:off x="9182352" y="5193550"/>
            <a:ext cx="2718999" cy="892175"/>
          </a:xfrm>
          <a:prstGeom prst="rect">
            <a:avLst/>
          </a:prstGeom>
          <a:noFill/>
          <a:ln>
            <a:noFill/>
          </a:ln>
        </p:spPr>
      </p:pic>
      <p:sp>
        <p:nvSpPr>
          <p:cNvPr id="527" name="Google Shape;527;g33794514c31_0_703"/>
          <p:cNvSpPr txBox="1"/>
          <p:nvPr/>
        </p:nvSpPr>
        <p:spPr>
          <a:xfrm>
            <a:off x="2048050" y="2365650"/>
            <a:ext cx="6966900" cy="480000"/>
          </a:xfrm>
          <a:prstGeom prst="rect">
            <a:avLst/>
          </a:prstGeom>
          <a:noFill/>
          <a:ln>
            <a:noFill/>
          </a:ln>
        </p:spPr>
        <p:txBody>
          <a:bodyPr spcFirstLastPara="1" wrap="square" lIns="91425" tIns="45700" rIns="91425" bIns="45700" anchor="t" anchorCtr="0">
            <a:normAutofit fontScale="70000" lnSpcReduction="20000"/>
          </a:bodyPr>
          <a:lstStyle/>
          <a:p>
            <a:pPr marL="0" lvl="0" indent="0" algn="ctr" rtl="0">
              <a:lnSpc>
                <a:spcPct val="150000"/>
              </a:lnSpc>
              <a:spcBef>
                <a:spcPts val="1000"/>
              </a:spcBef>
              <a:spcAft>
                <a:spcPts val="0"/>
              </a:spcAft>
              <a:buNone/>
            </a:pPr>
            <a:r>
              <a:rPr lang="en-US" sz="1800"/>
              <a:t>The model learns </a:t>
            </a:r>
            <a:r>
              <a:rPr lang="en-US" sz="1800" b="1"/>
              <a:t>patterns of tool usage</a:t>
            </a:r>
            <a:r>
              <a:rPr lang="en-US" sz="1800"/>
              <a:t>!</a:t>
            </a:r>
            <a:endParaRPr sz="1800">
              <a:solidFill>
                <a:srgbClr val="000000"/>
              </a:solidFill>
            </a:endParaRPr>
          </a:p>
        </p:txBody>
      </p:sp>
      <p:sp>
        <p:nvSpPr>
          <p:cNvPr id="528" name="Google Shape;528;g33794514c31_0_703"/>
          <p:cNvSpPr/>
          <p:nvPr/>
        </p:nvSpPr>
        <p:spPr>
          <a:xfrm>
            <a:off x="2304438" y="3063975"/>
            <a:ext cx="2415600" cy="4494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LaMDA</a:t>
            </a:r>
            <a:endParaRPr sz="1900">
              <a:solidFill>
                <a:srgbClr val="FFFFFF"/>
              </a:solidFill>
            </a:endParaRPr>
          </a:p>
        </p:txBody>
      </p:sp>
      <p:sp>
        <p:nvSpPr>
          <p:cNvPr id="529" name="Google Shape;529;g33794514c31_0_703"/>
          <p:cNvSpPr txBox="1"/>
          <p:nvPr/>
        </p:nvSpPr>
        <p:spPr>
          <a:xfrm>
            <a:off x="1681050" y="3658475"/>
            <a:ext cx="3662400" cy="149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t>Trained using high-quality conversations, where human annotators guided AI responses, including </a:t>
            </a:r>
            <a:r>
              <a:rPr lang="en-US" sz="1700" b="1"/>
              <a:t>when to use search engines or calculators</a:t>
            </a:r>
            <a:endParaRPr sz="1700" b="1"/>
          </a:p>
        </p:txBody>
      </p:sp>
      <p:pic>
        <p:nvPicPr>
          <p:cNvPr id="530" name="Google Shape;530;g33794514c31_0_703"/>
          <p:cNvPicPr preferRelativeResize="0"/>
          <p:nvPr/>
        </p:nvPicPr>
        <p:blipFill>
          <a:blip r:embed="rId4">
            <a:alphaModFix/>
          </a:blip>
          <a:stretch>
            <a:fillRect/>
          </a:stretch>
        </p:blipFill>
        <p:spPr>
          <a:xfrm>
            <a:off x="5573000" y="3520725"/>
            <a:ext cx="725600" cy="725600"/>
          </a:xfrm>
          <a:prstGeom prst="rect">
            <a:avLst/>
          </a:prstGeom>
          <a:noFill/>
          <a:ln>
            <a:noFill/>
          </a:ln>
        </p:spPr>
      </p:pic>
      <p:cxnSp>
        <p:nvCxnSpPr>
          <p:cNvPr id="531" name="Google Shape;531;g33794514c31_0_703"/>
          <p:cNvCxnSpPr>
            <a:stCxn id="529" idx="3"/>
          </p:cNvCxnSpPr>
          <p:nvPr/>
        </p:nvCxnSpPr>
        <p:spPr>
          <a:xfrm>
            <a:off x="5343450" y="4405025"/>
            <a:ext cx="1184700" cy="0"/>
          </a:xfrm>
          <a:prstGeom prst="straightConnector1">
            <a:avLst/>
          </a:prstGeom>
          <a:noFill/>
          <a:ln w="19050" cap="flat" cmpd="sng">
            <a:solidFill>
              <a:srgbClr val="2955F2"/>
            </a:solidFill>
            <a:prstDash val="solid"/>
            <a:round/>
            <a:headEnd type="none" w="med" len="med"/>
            <a:tailEnd type="triangle" w="med" len="med"/>
          </a:ln>
        </p:spPr>
      </p:cxnSp>
      <p:sp>
        <p:nvSpPr>
          <p:cNvPr id="532" name="Google Shape;532;g33794514c31_0_703"/>
          <p:cNvSpPr txBox="1"/>
          <p:nvPr/>
        </p:nvSpPr>
        <p:spPr>
          <a:xfrm>
            <a:off x="6528150" y="3752675"/>
            <a:ext cx="3662400" cy="13047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rgbClr val="2955F2"/>
              </a:buClr>
              <a:buSzPts val="1700"/>
              <a:buChar char="●"/>
            </a:pPr>
            <a:r>
              <a:rPr lang="en-US" sz="1700"/>
              <a:t>Calculator</a:t>
            </a:r>
            <a:endParaRPr sz="1700"/>
          </a:p>
          <a:p>
            <a:pPr marL="457200" lvl="0" indent="-336550" algn="l" rtl="0">
              <a:lnSpc>
                <a:spcPct val="115000"/>
              </a:lnSpc>
              <a:spcBef>
                <a:spcPts val="1000"/>
              </a:spcBef>
              <a:spcAft>
                <a:spcPts val="0"/>
              </a:spcAft>
              <a:buClr>
                <a:srgbClr val="2955F2"/>
              </a:buClr>
              <a:buSzPts val="1700"/>
              <a:buChar char="●"/>
            </a:pPr>
            <a:r>
              <a:rPr lang="en-US" sz="1700"/>
              <a:t>Translator</a:t>
            </a:r>
            <a:endParaRPr sz="1700"/>
          </a:p>
          <a:p>
            <a:pPr marL="457200" lvl="0" indent="-336550" algn="l" rtl="0">
              <a:lnSpc>
                <a:spcPct val="115000"/>
              </a:lnSpc>
              <a:spcBef>
                <a:spcPts val="1000"/>
              </a:spcBef>
              <a:spcAft>
                <a:spcPts val="1000"/>
              </a:spcAft>
              <a:buClr>
                <a:srgbClr val="2955F2"/>
              </a:buClr>
              <a:buSzPts val="1700"/>
              <a:buChar char="●"/>
            </a:pPr>
            <a:r>
              <a:rPr lang="en-US" sz="1700"/>
              <a:t>Information Retrieval System</a:t>
            </a:r>
            <a:endParaRPr sz="17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33794514c31_0_73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Human-Annotated</a:t>
            </a:r>
            <a:endParaRPr sz="3600"/>
          </a:p>
        </p:txBody>
      </p:sp>
      <p:sp>
        <p:nvSpPr>
          <p:cNvPr id="538" name="Google Shape;538;g33794514c31_0_737"/>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32</a:t>
            </a:fld>
            <a:endParaRPr/>
          </a:p>
        </p:txBody>
      </p:sp>
      <p:sp>
        <p:nvSpPr>
          <p:cNvPr id="539" name="Google Shape;539;g33794514c31_0_737"/>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540" name="Google Shape;540;g33794514c31_0_737"/>
          <p:cNvSpPr txBox="1"/>
          <p:nvPr/>
        </p:nvSpPr>
        <p:spPr>
          <a:xfrm>
            <a:off x="3523100" y="6356350"/>
            <a:ext cx="80142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dk2"/>
                </a:solidFill>
              </a:rPr>
              <a:t>Wang, Zhiruo, et al. "What are tools anyway? a survey from the language model perspective." arXiv preprint arXiv:2403.15452 (2024). Thoppilan, R., De Freitas, D., Hall, J., Shazeer, N., Kulshreshtha, A., Cheng, H. T., ... &amp; Le, Q. (2022). Lamda: Language models for dialog applications. arXiv preprint arXiv:2201.08239.</a:t>
            </a:r>
            <a:endParaRPr sz="800">
              <a:solidFill>
                <a:schemeClr val="dk2"/>
              </a:solidFill>
            </a:endParaRPr>
          </a:p>
          <a:p>
            <a:pPr marL="0" lvl="0" indent="0" algn="l" rtl="0">
              <a:lnSpc>
                <a:spcPct val="150000"/>
              </a:lnSpc>
              <a:spcBef>
                <a:spcPts val="1000"/>
              </a:spcBef>
              <a:spcAft>
                <a:spcPts val="0"/>
              </a:spcAft>
              <a:buNone/>
            </a:pPr>
            <a:endParaRPr sz="800">
              <a:solidFill>
                <a:schemeClr val="dk2"/>
              </a:solidFill>
            </a:endParaRPr>
          </a:p>
        </p:txBody>
      </p:sp>
      <p:sp>
        <p:nvSpPr>
          <p:cNvPr id="541" name="Google Shape;541;g33794514c31_0_737"/>
          <p:cNvSpPr txBox="1"/>
          <p:nvPr/>
        </p:nvSpPr>
        <p:spPr>
          <a:xfrm>
            <a:off x="938000" y="1908600"/>
            <a:ext cx="10324500" cy="3598200"/>
          </a:xfrm>
          <a:prstGeom prst="rect">
            <a:avLst/>
          </a:prstGeom>
          <a:noFill/>
          <a:ln>
            <a:noFill/>
          </a:ln>
        </p:spPr>
        <p:txBody>
          <a:bodyPr spcFirstLastPara="1" wrap="square" lIns="91425" tIns="45700" rIns="91425" bIns="45700" anchor="t" anchorCtr="0">
            <a:normAutofit fontScale="70000" lnSpcReduction="10000"/>
          </a:bodyPr>
          <a:lstStyle/>
          <a:p>
            <a:pPr marL="0" lvl="0" indent="0" algn="l" rtl="0">
              <a:lnSpc>
                <a:spcPct val="150000"/>
              </a:lnSpc>
              <a:spcBef>
                <a:spcPts val="1000"/>
              </a:spcBef>
              <a:spcAft>
                <a:spcPts val="0"/>
              </a:spcAft>
              <a:buClr>
                <a:schemeClr val="dk1"/>
              </a:buClr>
              <a:buSzPct val="61111"/>
              <a:buFont typeface="Arial"/>
              <a:buNone/>
            </a:pPr>
            <a:r>
              <a:rPr lang="en-US" sz="1800" i="1">
                <a:solidFill>
                  <a:schemeClr val="dk1"/>
                </a:solidFill>
              </a:rPr>
              <a:t>To collect training data for the fine-tuning used in the algorithm, we use both static and interactive methods again. The key difference from the other sub-tasks is that the </a:t>
            </a:r>
            <a:r>
              <a:rPr lang="en-US" sz="1800" b="1" i="1">
                <a:solidFill>
                  <a:schemeClr val="dk1"/>
                </a:solidFill>
              </a:rPr>
              <a:t>crowdworkers</a:t>
            </a:r>
            <a:r>
              <a:rPr lang="en-US" sz="1800" i="1">
                <a:solidFill>
                  <a:schemeClr val="dk1"/>
                </a:solidFill>
              </a:rPr>
              <a:t> are not reacting to the model’s output, but rather intervening to correct it in a way that LaMDA can learn to imitate. In the interactive case, a </a:t>
            </a:r>
            <a:r>
              <a:rPr lang="en-US" sz="1800" b="1" i="1">
                <a:solidFill>
                  <a:schemeClr val="dk1"/>
                </a:solidFill>
              </a:rPr>
              <a:t>crowdworker</a:t>
            </a:r>
            <a:r>
              <a:rPr lang="en-US" sz="1800" i="1">
                <a:solidFill>
                  <a:schemeClr val="dk1"/>
                </a:solidFill>
              </a:rPr>
              <a:t> carries out a dialog with LaMDA, whereas in the static case, they read over records of earlier dialogs, turn by turn. The </a:t>
            </a:r>
            <a:r>
              <a:rPr lang="en-US" sz="1800" b="1" i="1">
                <a:solidFill>
                  <a:schemeClr val="dk1"/>
                </a:solidFill>
              </a:rPr>
              <a:t>crowdworker</a:t>
            </a:r>
            <a:r>
              <a:rPr lang="en-US" sz="1800" i="1">
                <a:solidFill>
                  <a:schemeClr val="dk1"/>
                </a:solidFill>
              </a:rPr>
              <a:t> decides whether each statement contains any claims that might require reference to an external knowledge source. If so, they are asked whether the claims are about anything other than the persona improvised by LaMDA, and then whether they go beyond simple matters of common sense. If the answer to any of these questions is ’no’, the model’s output is marked ‘good’, and the dialog moves on. Otherwise, the </a:t>
            </a:r>
            <a:r>
              <a:rPr lang="en-US" sz="1800" b="1" i="1">
                <a:solidFill>
                  <a:schemeClr val="dk1"/>
                </a:solidFill>
              </a:rPr>
              <a:t>crowdworker</a:t>
            </a:r>
            <a:r>
              <a:rPr lang="en-US" sz="1800" i="1">
                <a:solidFill>
                  <a:schemeClr val="dk1"/>
                </a:solidFill>
              </a:rPr>
              <a:t> is asked to research the claims using the toolset, via a text-in and text-out interface. The interface to the set of tools used here is identical to the service used by the algorithm at inference time. Given a general text query, the information retrieval system returns a set of brief, text-only snippets in rank order. Snippets of open-web content include URLs for their source, answers provided directly by the information retrieval system, (e.g., the current time) or by the calculator tool do not. When the </a:t>
            </a:r>
            <a:r>
              <a:rPr lang="en-US" sz="1800" b="1" i="1">
                <a:solidFill>
                  <a:schemeClr val="dk1"/>
                </a:solidFill>
              </a:rPr>
              <a:t>user</a:t>
            </a:r>
            <a:r>
              <a:rPr lang="en-US" sz="1800" i="1">
                <a:solidFill>
                  <a:schemeClr val="dk1"/>
                </a:solidFill>
              </a:rPr>
              <a:t> has finished running queries, they have the opportunity to rewrite the model’s statement to include well-sourced claims. If they used open-web content, </a:t>
            </a:r>
            <a:r>
              <a:rPr lang="en-US" sz="1800" b="1" i="1">
                <a:solidFill>
                  <a:schemeClr val="dk1"/>
                </a:solidFill>
              </a:rPr>
              <a:t>we ask them to cite the URLs needed to support </a:t>
            </a:r>
            <a:r>
              <a:rPr lang="en-US" sz="1800" i="1">
                <a:solidFill>
                  <a:schemeClr val="dk1"/>
                </a:solidFill>
              </a:rPr>
              <a:t>any responses which contain information pertaining to the external world. URLs can be appended to the end of the message, or if the context warrants it, they can be attached inline to particular words in the response using Markdown format.</a:t>
            </a:r>
            <a:endParaRPr sz="1800" i="1">
              <a:solidFill>
                <a:schemeClr val="dk1"/>
              </a:solidFill>
            </a:endParaRPr>
          </a:p>
          <a:p>
            <a:pPr marL="0" lvl="0" indent="0" algn="l" rtl="0">
              <a:lnSpc>
                <a:spcPct val="150000"/>
              </a:lnSpc>
              <a:spcBef>
                <a:spcPts val="1000"/>
              </a:spcBef>
              <a:spcAft>
                <a:spcPts val="0"/>
              </a:spcAft>
              <a:buNone/>
            </a:pPr>
            <a:endParaRPr sz="1800">
              <a:solidFill>
                <a:schemeClr val="dk1"/>
              </a:solidFill>
            </a:endParaRPr>
          </a:p>
        </p:txBody>
      </p:sp>
      <p:pic>
        <p:nvPicPr>
          <p:cNvPr id="542" name="Google Shape;542;g33794514c31_0_737"/>
          <p:cNvPicPr preferRelativeResize="0"/>
          <p:nvPr/>
        </p:nvPicPr>
        <p:blipFill>
          <a:blip r:embed="rId3">
            <a:alphaModFix/>
          </a:blip>
          <a:stretch>
            <a:fillRect/>
          </a:stretch>
        </p:blipFill>
        <p:spPr>
          <a:xfrm>
            <a:off x="9182352" y="5193550"/>
            <a:ext cx="2718999" cy="892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33794514c31_0_75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Human-Annotated</a:t>
            </a:r>
            <a:endParaRPr sz="3600"/>
          </a:p>
        </p:txBody>
      </p:sp>
      <p:sp>
        <p:nvSpPr>
          <p:cNvPr id="548" name="Google Shape;548;g33794514c31_0_755"/>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33</a:t>
            </a:fld>
            <a:endParaRPr/>
          </a:p>
        </p:txBody>
      </p:sp>
      <p:sp>
        <p:nvSpPr>
          <p:cNvPr id="549" name="Google Shape;549;g33794514c31_0_755"/>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550" name="Google Shape;550;g33794514c31_0_755"/>
          <p:cNvSpPr txBox="1"/>
          <p:nvPr/>
        </p:nvSpPr>
        <p:spPr>
          <a:xfrm>
            <a:off x="3523100" y="6356350"/>
            <a:ext cx="80142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dk2"/>
                </a:solidFill>
              </a:rPr>
              <a:t>Wang, Zhiruo, et al. "What are tools anyway? a survey from the language model perspective." arXiv preprint arXiv:2403.15452 (2024). Thoppilan, R., De Freitas, D., Hall, J., Shazeer, N., Kulshreshtha, A., Cheng, H. T., ... &amp; Le, Q. (2022). Lamda: Language models for dialog applications. arXiv preprint arXiv:2201.08239.</a:t>
            </a:r>
            <a:endParaRPr sz="800">
              <a:solidFill>
                <a:schemeClr val="dk2"/>
              </a:solidFill>
            </a:endParaRPr>
          </a:p>
          <a:p>
            <a:pPr marL="0" lvl="0" indent="0" algn="l" rtl="0">
              <a:lnSpc>
                <a:spcPct val="150000"/>
              </a:lnSpc>
              <a:spcBef>
                <a:spcPts val="1000"/>
              </a:spcBef>
              <a:spcAft>
                <a:spcPts val="0"/>
              </a:spcAft>
              <a:buNone/>
            </a:pPr>
            <a:endParaRPr sz="800">
              <a:solidFill>
                <a:schemeClr val="dk2"/>
              </a:solidFill>
            </a:endParaRPr>
          </a:p>
        </p:txBody>
      </p:sp>
      <p:sp>
        <p:nvSpPr>
          <p:cNvPr id="551" name="Google Shape;551;g33794514c31_0_755"/>
          <p:cNvSpPr txBox="1"/>
          <p:nvPr/>
        </p:nvSpPr>
        <p:spPr>
          <a:xfrm>
            <a:off x="2157200" y="1908600"/>
            <a:ext cx="103245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800" b="1">
                <a:solidFill>
                  <a:srgbClr val="CC0000"/>
                </a:solidFill>
              </a:rPr>
              <a:t>Limitations:</a:t>
            </a:r>
            <a:endParaRPr sz="1800" b="1">
              <a:solidFill>
                <a:srgbClr val="CC0000"/>
              </a:solidFill>
            </a:endParaRPr>
          </a:p>
        </p:txBody>
      </p:sp>
      <p:sp>
        <p:nvSpPr>
          <p:cNvPr id="552" name="Google Shape;552;g33794514c31_0_755"/>
          <p:cNvSpPr txBox="1"/>
          <p:nvPr/>
        </p:nvSpPr>
        <p:spPr>
          <a:xfrm>
            <a:off x="3267250" y="2365650"/>
            <a:ext cx="6966900" cy="3200700"/>
          </a:xfrm>
          <a:prstGeom prst="rect">
            <a:avLst/>
          </a:prstGeom>
          <a:noFill/>
          <a:ln>
            <a:noFill/>
          </a:ln>
        </p:spPr>
        <p:txBody>
          <a:bodyPr spcFirstLastPara="1" wrap="square" lIns="91425" tIns="45700" rIns="91425" bIns="45700" anchor="t" anchorCtr="0">
            <a:normAutofit lnSpcReduction="10000"/>
          </a:bodyPr>
          <a:lstStyle/>
          <a:p>
            <a:pPr marL="457200" lvl="0" indent="-334327" algn="l" rtl="0">
              <a:lnSpc>
                <a:spcPct val="150000"/>
              </a:lnSpc>
              <a:spcBef>
                <a:spcPts val="1000"/>
              </a:spcBef>
              <a:spcAft>
                <a:spcPts val="0"/>
              </a:spcAft>
              <a:buClr>
                <a:srgbClr val="CC0000"/>
              </a:buClr>
              <a:buSzPct val="100000"/>
              <a:buAutoNum type="arabicPeriod"/>
            </a:pPr>
            <a:r>
              <a:rPr lang="en-US" sz="1800"/>
              <a:t>Expensive and time-consuming</a:t>
            </a:r>
            <a:endParaRPr sz="1800"/>
          </a:p>
          <a:p>
            <a:pPr marL="914400" lvl="0" indent="-334327" algn="l" rtl="0">
              <a:lnSpc>
                <a:spcPct val="150000"/>
              </a:lnSpc>
              <a:spcBef>
                <a:spcPts val="1000"/>
              </a:spcBef>
              <a:spcAft>
                <a:spcPts val="0"/>
              </a:spcAft>
              <a:buSzPct val="100000"/>
              <a:buChar char="-"/>
            </a:pPr>
            <a:r>
              <a:rPr lang="en-US" sz="1800"/>
              <a:t>Lots of human annotated data</a:t>
            </a:r>
            <a:endParaRPr sz="1800"/>
          </a:p>
          <a:p>
            <a:pPr marL="457200" lvl="0" indent="-334327" algn="l" rtl="0">
              <a:lnSpc>
                <a:spcPct val="150000"/>
              </a:lnSpc>
              <a:spcBef>
                <a:spcPts val="1000"/>
              </a:spcBef>
              <a:spcAft>
                <a:spcPts val="0"/>
              </a:spcAft>
              <a:buClr>
                <a:srgbClr val="CC0000"/>
              </a:buClr>
              <a:buSzPct val="100000"/>
              <a:buAutoNum type="arabicPeriod"/>
            </a:pPr>
            <a:r>
              <a:rPr lang="en-US" sz="1800"/>
              <a:t>Hard to Scale</a:t>
            </a:r>
            <a:endParaRPr sz="1800"/>
          </a:p>
          <a:p>
            <a:pPr marL="914400" lvl="0" indent="-334327" algn="l" rtl="0">
              <a:lnSpc>
                <a:spcPct val="150000"/>
              </a:lnSpc>
              <a:spcBef>
                <a:spcPts val="1000"/>
              </a:spcBef>
              <a:spcAft>
                <a:spcPts val="0"/>
              </a:spcAft>
              <a:buSzPct val="100000"/>
              <a:buChar char="-"/>
            </a:pPr>
            <a:r>
              <a:rPr lang="en-US" sz="1800"/>
              <a:t>Needs continuous updates</a:t>
            </a:r>
            <a:endParaRPr sz="1800"/>
          </a:p>
          <a:p>
            <a:pPr marL="457200" lvl="0" indent="-334327" algn="l" rtl="0">
              <a:lnSpc>
                <a:spcPct val="150000"/>
              </a:lnSpc>
              <a:spcBef>
                <a:spcPts val="1000"/>
              </a:spcBef>
              <a:spcAft>
                <a:spcPts val="0"/>
              </a:spcAft>
              <a:buClr>
                <a:srgbClr val="CC0000"/>
              </a:buClr>
              <a:buSzPct val="100000"/>
              <a:buAutoNum type="arabicPeriod"/>
            </a:pPr>
            <a:r>
              <a:rPr lang="en-US" sz="1800"/>
              <a:t>Limited Generalization</a:t>
            </a:r>
            <a:endParaRPr sz="1800"/>
          </a:p>
          <a:p>
            <a:pPr marL="914400" lvl="0" indent="-334327" algn="l" rtl="0">
              <a:lnSpc>
                <a:spcPct val="150000"/>
              </a:lnSpc>
              <a:spcBef>
                <a:spcPts val="1000"/>
              </a:spcBef>
              <a:spcAft>
                <a:spcPts val="0"/>
              </a:spcAft>
              <a:buSzPct val="100000"/>
              <a:buChar char="-"/>
            </a:pPr>
            <a:r>
              <a:rPr lang="en-US" sz="1800"/>
              <a:t>Only predefined tool use cases</a:t>
            </a:r>
            <a:endParaRPr sz="1800"/>
          </a:p>
          <a:p>
            <a:pPr marL="0" lvl="0" indent="0" algn="l" rtl="0">
              <a:lnSpc>
                <a:spcPct val="150000"/>
              </a:lnSpc>
              <a:spcBef>
                <a:spcPts val="1000"/>
              </a:spcBef>
              <a:spcAft>
                <a:spcPts val="0"/>
              </a:spcAft>
              <a:buNone/>
            </a:pPr>
            <a:endParaRPr sz="1800"/>
          </a:p>
        </p:txBody>
      </p:sp>
      <p:pic>
        <p:nvPicPr>
          <p:cNvPr id="553" name="Google Shape;553;g33794514c31_0_755"/>
          <p:cNvPicPr preferRelativeResize="0"/>
          <p:nvPr/>
        </p:nvPicPr>
        <p:blipFill>
          <a:blip r:embed="rId3">
            <a:alphaModFix/>
          </a:blip>
          <a:stretch>
            <a:fillRect/>
          </a:stretch>
        </p:blipFill>
        <p:spPr>
          <a:xfrm>
            <a:off x="976481" y="1746575"/>
            <a:ext cx="979575" cy="979575"/>
          </a:xfrm>
          <a:prstGeom prst="rect">
            <a:avLst/>
          </a:prstGeom>
          <a:noFill/>
          <a:ln>
            <a:noFill/>
          </a:ln>
        </p:spPr>
      </p:pic>
      <p:pic>
        <p:nvPicPr>
          <p:cNvPr id="554" name="Google Shape;554;g33794514c31_0_755"/>
          <p:cNvPicPr preferRelativeResize="0"/>
          <p:nvPr/>
        </p:nvPicPr>
        <p:blipFill>
          <a:blip r:embed="rId4">
            <a:alphaModFix/>
          </a:blip>
          <a:stretch>
            <a:fillRect/>
          </a:stretch>
        </p:blipFill>
        <p:spPr>
          <a:xfrm>
            <a:off x="937994" y="4177550"/>
            <a:ext cx="1056550" cy="1056550"/>
          </a:xfrm>
          <a:prstGeom prst="rect">
            <a:avLst/>
          </a:prstGeom>
          <a:noFill/>
          <a:ln>
            <a:noFill/>
          </a:ln>
        </p:spPr>
      </p:pic>
      <p:pic>
        <p:nvPicPr>
          <p:cNvPr id="555" name="Google Shape;555;g33794514c31_0_755"/>
          <p:cNvPicPr preferRelativeResize="0"/>
          <p:nvPr/>
        </p:nvPicPr>
        <p:blipFill>
          <a:blip r:embed="rId5">
            <a:alphaModFix/>
          </a:blip>
          <a:stretch>
            <a:fillRect/>
          </a:stretch>
        </p:blipFill>
        <p:spPr>
          <a:xfrm>
            <a:off x="937994" y="2990025"/>
            <a:ext cx="1056550" cy="1056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33794514c31_0_69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Task-Specific</a:t>
            </a:r>
            <a:endParaRPr sz="3600"/>
          </a:p>
        </p:txBody>
      </p:sp>
      <p:sp>
        <p:nvSpPr>
          <p:cNvPr id="561" name="Google Shape;561;g33794514c31_0_693"/>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34</a:t>
            </a:fld>
            <a:endParaRPr/>
          </a:p>
        </p:txBody>
      </p:sp>
      <p:sp>
        <p:nvSpPr>
          <p:cNvPr id="562" name="Google Shape;562;g33794514c31_0_693"/>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Wang, Zhiruo, et al. "What are tools anyway? a survey from the language model perspective." arXiv preprint arXiv:2403.15452 (2024).</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563" name="Google Shape;563;g33794514c31_0_693"/>
          <p:cNvSpPr txBox="1"/>
          <p:nvPr/>
        </p:nvSpPr>
        <p:spPr>
          <a:xfrm>
            <a:off x="938000" y="1908600"/>
            <a:ext cx="103245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800">
                <a:solidFill>
                  <a:schemeClr val="dk1"/>
                </a:solidFill>
              </a:rPr>
              <a:t>The models are trained to use tools </a:t>
            </a:r>
            <a:r>
              <a:rPr lang="en-US" sz="1800" b="1">
                <a:solidFill>
                  <a:srgbClr val="E69138"/>
                </a:solidFill>
              </a:rPr>
              <a:t>only</a:t>
            </a:r>
            <a:r>
              <a:rPr lang="en-US" sz="1800" b="1">
                <a:solidFill>
                  <a:schemeClr val="dk1"/>
                </a:solidFill>
              </a:rPr>
              <a:t> </a:t>
            </a:r>
            <a:r>
              <a:rPr lang="en-US" sz="1800">
                <a:solidFill>
                  <a:schemeClr val="dk1"/>
                </a:solidFill>
              </a:rPr>
              <a:t>for </a:t>
            </a:r>
            <a:r>
              <a:rPr lang="en-US" sz="1800" b="1">
                <a:solidFill>
                  <a:srgbClr val="E69138"/>
                </a:solidFill>
              </a:rPr>
              <a:t>very specific tasks</a:t>
            </a:r>
            <a:r>
              <a:rPr lang="en-US" sz="1800">
                <a:solidFill>
                  <a:schemeClr val="dk1"/>
                </a:solidFill>
              </a:rPr>
              <a:t>.</a:t>
            </a:r>
            <a:endParaRPr sz="1800">
              <a:solidFill>
                <a:schemeClr val="dk1"/>
              </a:solidFill>
            </a:endParaRPr>
          </a:p>
        </p:txBody>
      </p:sp>
      <p:sp>
        <p:nvSpPr>
          <p:cNvPr id="564" name="Google Shape;564;g33794514c31_0_693"/>
          <p:cNvSpPr txBox="1"/>
          <p:nvPr/>
        </p:nvSpPr>
        <p:spPr>
          <a:xfrm>
            <a:off x="8047325" y="1908600"/>
            <a:ext cx="1361400" cy="545100"/>
          </a:xfrm>
          <a:prstGeom prst="rect">
            <a:avLst/>
          </a:prstGeom>
          <a:noFill/>
          <a:ln>
            <a:noFill/>
          </a:ln>
        </p:spPr>
        <p:txBody>
          <a:bodyPr spcFirstLastPara="1" wrap="square" lIns="91425" tIns="45700" rIns="91425" bIns="45700" anchor="ctr" anchorCtr="0">
            <a:normAutofit fontScale="92500" lnSpcReduction="20000"/>
          </a:bodyPr>
          <a:lstStyle/>
          <a:p>
            <a:pPr marL="0" lvl="0" indent="0" algn="ctr" rtl="0">
              <a:lnSpc>
                <a:spcPct val="150000"/>
              </a:lnSpc>
              <a:spcBef>
                <a:spcPts val="1000"/>
              </a:spcBef>
              <a:spcAft>
                <a:spcPts val="0"/>
              </a:spcAft>
              <a:buNone/>
            </a:pPr>
            <a:r>
              <a:rPr lang="en-US" sz="1700">
                <a:solidFill>
                  <a:schemeClr val="dk1"/>
                </a:solidFill>
              </a:rPr>
              <a:t>Calculators</a:t>
            </a:r>
            <a:endParaRPr sz="1700" b="1">
              <a:solidFill>
                <a:schemeClr val="dk1"/>
              </a:solidFill>
            </a:endParaRPr>
          </a:p>
        </p:txBody>
      </p:sp>
      <p:sp>
        <p:nvSpPr>
          <p:cNvPr id="565" name="Google Shape;565;g33794514c31_0_693"/>
          <p:cNvSpPr txBox="1"/>
          <p:nvPr/>
        </p:nvSpPr>
        <p:spPr>
          <a:xfrm>
            <a:off x="10589568" y="1908600"/>
            <a:ext cx="1361400" cy="545100"/>
          </a:xfrm>
          <a:prstGeom prst="rect">
            <a:avLst/>
          </a:prstGeom>
          <a:noFill/>
          <a:ln>
            <a:noFill/>
          </a:ln>
        </p:spPr>
        <p:txBody>
          <a:bodyPr spcFirstLastPara="1" wrap="square" lIns="91425" tIns="45700" rIns="91425" bIns="45700" anchor="ctr" anchorCtr="0">
            <a:normAutofit fontScale="92500" lnSpcReduction="20000"/>
          </a:bodyPr>
          <a:lstStyle/>
          <a:p>
            <a:pPr marL="0" lvl="0" indent="0" algn="ctr" rtl="0">
              <a:lnSpc>
                <a:spcPct val="150000"/>
              </a:lnSpc>
              <a:spcBef>
                <a:spcPts val="1000"/>
              </a:spcBef>
              <a:spcAft>
                <a:spcPts val="0"/>
              </a:spcAft>
              <a:buNone/>
            </a:pPr>
            <a:r>
              <a:rPr lang="en-US" sz="1700">
                <a:solidFill>
                  <a:schemeClr val="dk1"/>
                </a:solidFill>
              </a:rPr>
              <a:t>Math</a:t>
            </a:r>
            <a:endParaRPr sz="1700" b="1">
              <a:solidFill>
                <a:schemeClr val="dk1"/>
              </a:solidFill>
            </a:endParaRPr>
          </a:p>
        </p:txBody>
      </p:sp>
      <p:sp>
        <p:nvSpPr>
          <p:cNvPr id="566" name="Google Shape;566;g33794514c31_0_693"/>
          <p:cNvSpPr txBox="1"/>
          <p:nvPr/>
        </p:nvSpPr>
        <p:spPr>
          <a:xfrm>
            <a:off x="8047325" y="2401500"/>
            <a:ext cx="1361400" cy="545100"/>
          </a:xfrm>
          <a:prstGeom prst="rect">
            <a:avLst/>
          </a:prstGeom>
          <a:noFill/>
          <a:ln>
            <a:noFill/>
          </a:ln>
        </p:spPr>
        <p:txBody>
          <a:bodyPr spcFirstLastPara="1" wrap="square" lIns="91425" tIns="45700" rIns="91425" bIns="45700" anchor="ctr" anchorCtr="0">
            <a:normAutofit fontScale="92500" lnSpcReduction="20000"/>
          </a:bodyPr>
          <a:lstStyle/>
          <a:p>
            <a:pPr marL="0" lvl="0" indent="0" algn="ctr" rtl="0">
              <a:lnSpc>
                <a:spcPct val="150000"/>
              </a:lnSpc>
              <a:spcBef>
                <a:spcPts val="1000"/>
              </a:spcBef>
              <a:spcAft>
                <a:spcPts val="0"/>
              </a:spcAft>
              <a:buNone/>
            </a:pPr>
            <a:r>
              <a:rPr lang="en-US" sz="1700">
                <a:solidFill>
                  <a:schemeClr val="dk1"/>
                </a:solidFill>
              </a:rPr>
              <a:t>Databases</a:t>
            </a:r>
            <a:endParaRPr sz="1700" b="1">
              <a:solidFill>
                <a:schemeClr val="dk1"/>
              </a:solidFill>
            </a:endParaRPr>
          </a:p>
        </p:txBody>
      </p:sp>
      <p:sp>
        <p:nvSpPr>
          <p:cNvPr id="567" name="Google Shape;567;g33794514c31_0_693"/>
          <p:cNvSpPr txBox="1"/>
          <p:nvPr/>
        </p:nvSpPr>
        <p:spPr>
          <a:xfrm>
            <a:off x="10589568" y="2401500"/>
            <a:ext cx="1361400" cy="545100"/>
          </a:xfrm>
          <a:prstGeom prst="rect">
            <a:avLst/>
          </a:prstGeom>
          <a:noFill/>
          <a:ln>
            <a:noFill/>
          </a:ln>
        </p:spPr>
        <p:txBody>
          <a:bodyPr spcFirstLastPara="1" wrap="square" lIns="91425" tIns="45700" rIns="91425" bIns="45700" anchor="ctr" anchorCtr="0">
            <a:normAutofit fontScale="92500" lnSpcReduction="20000"/>
          </a:bodyPr>
          <a:lstStyle/>
          <a:p>
            <a:pPr marL="0" lvl="0" indent="0" algn="ctr" rtl="0">
              <a:lnSpc>
                <a:spcPct val="150000"/>
              </a:lnSpc>
              <a:spcBef>
                <a:spcPts val="1000"/>
              </a:spcBef>
              <a:spcAft>
                <a:spcPts val="0"/>
              </a:spcAft>
              <a:buNone/>
            </a:pPr>
            <a:r>
              <a:rPr lang="en-US" sz="1700">
                <a:solidFill>
                  <a:schemeClr val="dk1"/>
                </a:solidFill>
              </a:rPr>
              <a:t>Finance</a:t>
            </a:r>
            <a:endParaRPr sz="1700" b="1">
              <a:solidFill>
                <a:schemeClr val="dk1"/>
              </a:solidFill>
            </a:endParaRPr>
          </a:p>
        </p:txBody>
      </p:sp>
      <p:cxnSp>
        <p:nvCxnSpPr>
          <p:cNvPr id="568" name="Google Shape;568;g33794514c31_0_693"/>
          <p:cNvCxnSpPr/>
          <p:nvPr/>
        </p:nvCxnSpPr>
        <p:spPr>
          <a:xfrm>
            <a:off x="9458411" y="2181150"/>
            <a:ext cx="1081500" cy="0"/>
          </a:xfrm>
          <a:prstGeom prst="straightConnector1">
            <a:avLst/>
          </a:prstGeom>
          <a:noFill/>
          <a:ln w="19050" cap="flat" cmpd="sng">
            <a:solidFill>
              <a:srgbClr val="2955F2"/>
            </a:solidFill>
            <a:prstDash val="solid"/>
            <a:round/>
            <a:headEnd type="none" w="med" len="med"/>
            <a:tailEnd type="triangle" w="med" len="med"/>
          </a:ln>
        </p:spPr>
      </p:cxnSp>
      <p:cxnSp>
        <p:nvCxnSpPr>
          <p:cNvPr id="569" name="Google Shape;569;g33794514c31_0_693"/>
          <p:cNvCxnSpPr/>
          <p:nvPr/>
        </p:nvCxnSpPr>
        <p:spPr>
          <a:xfrm>
            <a:off x="9508036" y="2674050"/>
            <a:ext cx="1081500" cy="0"/>
          </a:xfrm>
          <a:prstGeom prst="straightConnector1">
            <a:avLst/>
          </a:prstGeom>
          <a:noFill/>
          <a:ln w="19050" cap="flat" cmpd="sng">
            <a:solidFill>
              <a:srgbClr val="2955F2"/>
            </a:solidFill>
            <a:prstDash val="solid"/>
            <a:round/>
            <a:headEnd type="none" w="med" len="med"/>
            <a:tailEnd type="triangle" w="med" len="med"/>
          </a:ln>
        </p:spPr>
      </p:cxnSp>
      <p:sp>
        <p:nvSpPr>
          <p:cNvPr id="570" name="Google Shape;570;g33794514c31_0_693"/>
          <p:cNvSpPr/>
          <p:nvPr/>
        </p:nvSpPr>
        <p:spPr>
          <a:xfrm>
            <a:off x="7953375" y="1924475"/>
            <a:ext cx="3865500" cy="1074300"/>
          </a:xfrm>
          <a:prstGeom prst="roundRect">
            <a:avLst>
              <a:gd name="adj" fmla="val 9278"/>
            </a:avLst>
          </a:prstGeom>
          <a:noFill/>
          <a:ln w="19050" cap="flat" cmpd="sng">
            <a:solidFill>
              <a:srgbClr val="E69138"/>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1" name="Google Shape;571;g33794514c31_0_693"/>
          <p:cNvSpPr txBox="1"/>
          <p:nvPr/>
        </p:nvSpPr>
        <p:spPr>
          <a:xfrm>
            <a:off x="1494375" y="2453700"/>
            <a:ext cx="6126600" cy="31923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2955F2"/>
              </a:buClr>
              <a:buSzPts val="1800"/>
              <a:buChar char="●"/>
            </a:pPr>
            <a:r>
              <a:rPr lang="en-US" sz="1800" b="1">
                <a:solidFill>
                  <a:schemeClr val="dk1"/>
                </a:solidFill>
              </a:rPr>
              <a:t>Predefined </a:t>
            </a:r>
            <a:r>
              <a:rPr lang="en-US" sz="1800">
                <a:solidFill>
                  <a:schemeClr val="dk1"/>
                </a:solidFill>
              </a:rPr>
              <a:t>toolset:</a:t>
            </a:r>
            <a:endParaRPr sz="1800">
              <a:solidFill>
                <a:schemeClr val="dk1"/>
              </a:solidFill>
            </a:endParaRPr>
          </a:p>
          <a:p>
            <a:pPr marL="914400" lvl="0" indent="-342900" algn="l" rtl="0">
              <a:lnSpc>
                <a:spcPct val="150000"/>
              </a:lnSpc>
              <a:spcBef>
                <a:spcPts val="0"/>
              </a:spcBef>
              <a:spcAft>
                <a:spcPts val="0"/>
              </a:spcAft>
              <a:buClr>
                <a:schemeClr val="dk1"/>
              </a:buClr>
              <a:buSzPts val="1800"/>
              <a:buChar char="-"/>
            </a:pPr>
            <a:r>
              <a:rPr lang="en-US" sz="1800">
                <a:solidFill>
                  <a:schemeClr val="dk1"/>
                </a:solidFill>
              </a:rPr>
              <a:t>Fixed set of tools for specific queries</a:t>
            </a:r>
            <a:endParaRPr sz="1800">
              <a:solidFill>
                <a:schemeClr val="dk1"/>
              </a:solidFill>
            </a:endParaRPr>
          </a:p>
          <a:p>
            <a:pPr marL="457200" lvl="0" indent="-342900" algn="l" rtl="0">
              <a:lnSpc>
                <a:spcPct val="150000"/>
              </a:lnSpc>
              <a:spcBef>
                <a:spcPts val="0"/>
              </a:spcBef>
              <a:spcAft>
                <a:spcPts val="0"/>
              </a:spcAft>
              <a:buClr>
                <a:srgbClr val="2955F2"/>
              </a:buClr>
              <a:buSzPts val="1800"/>
              <a:buChar char="●"/>
            </a:pPr>
            <a:r>
              <a:rPr lang="en-US" sz="1800">
                <a:solidFill>
                  <a:schemeClr val="dk1"/>
                </a:solidFill>
              </a:rPr>
              <a:t>Task assignments are </a:t>
            </a:r>
            <a:r>
              <a:rPr lang="en-US" sz="1800" b="1">
                <a:solidFill>
                  <a:schemeClr val="dk1"/>
                </a:solidFill>
              </a:rPr>
              <a:t>explicit</a:t>
            </a:r>
            <a:endParaRPr sz="1800" b="1">
              <a:solidFill>
                <a:schemeClr val="dk1"/>
              </a:solidFill>
            </a:endParaRPr>
          </a:p>
          <a:p>
            <a:pPr marL="914400" lvl="0" indent="-342900" algn="l" rtl="0">
              <a:lnSpc>
                <a:spcPct val="150000"/>
              </a:lnSpc>
              <a:spcBef>
                <a:spcPts val="0"/>
              </a:spcBef>
              <a:spcAft>
                <a:spcPts val="0"/>
              </a:spcAft>
              <a:buClr>
                <a:schemeClr val="dk1"/>
              </a:buClr>
              <a:buSzPts val="1800"/>
              <a:buChar char="-"/>
            </a:pPr>
            <a:r>
              <a:rPr lang="en-US" sz="1800">
                <a:solidFill>
                  <a:schemeClr val="dk1"/>
                </a:solidFill>
              </a:rPr>
              <a:t>Trained </a:t>
            </a:r>
            <a:r>
              <a:rPr lang="en-US" sz="1800" b="1">
                <a:solidFill>
                  <a:schemeClr val="dk1"/>
                </a:solidFill>
              </a:rPr>
              <a:t>separately </a:t>
            </a:r>
            <a:r>
              <a:rPr lang="en-US" sz="1800">
                <a:solidFill>
                  <a:schemeClr val="dk1"/>
                </a:solidFill>
              </a:rPr>
              <a:t>for each tool</a:t>
            </a:r>
            <a:endParaRPr sz="1800">
              <a:solidFill>
                <a:schemeClr val="dk1"/>
              </a:solidFill>
            </a:endParaRPr>
          </a:p>
          <a:p>
            <a:pPr marL="457200" lvl="0" indent="-342900" algn="l" rtl="0">
              <a:lnSpc>
                <a:spcPct val="150000"/>
              </a:lnSpc>
              <a:spcBef>
                <a:spcPts val="0"/>
              </a:spcBef>
              <a:spcAft>
                <a:spcPts val="0"/>
              </a:spcAft>
              <a:buClr>
                <a:srgbClr val="2955F2"/>
              </a:buClr>
              <a:buSzPts val="1800"/>
              <a:buChar char="●"/>
            </a:pPr>
            <a:r>
              <a:rPr lang="en-US" sz="1800" b="1">
                <a:solidFill>
                  <a:schemeClr val="dk1"/>
                </a:solidFill>
              </a:rPr>
              <a:t>Hard Coded </a:t>
            </a:r>
            <a:r>
              <a:rPr lang="en-US" sz="1800">
                <a:solidFill>
                  <a:schemeClr val="dk1"/>
                </a:solidFill>
              </a:rPr>
              <a:t>logic</a:t>
            </a:r>
            <a:endParaRPr sz="1800">
              <a:solidFill>
                <a:schemeClr val="dk1"/>
              </a:solidFill>
            </a:endParaRPr>
          </a:p>
          <a:p>
            <a:pPr marL="914400" lvl="0" indent="-342900" algn="l" rtl="0">
              <a:lnSpc>
                <a:spcPct val="150000"/>
              </a:lnSpc>
              <a:spcBef>
                <a:spcPts val="0"/>
              </a:spcBef>
              <a:spcAft>
                <a:spcPts val="0"/>
              </a:spcAft>
              <a:buClr>
                <a:schemeClr val="dk1"/>
              </a:buClr>
              <a:buSzPts val="1800"/>
              <a:buChar char="-"/>
            </a:pPr>
            <a:r>
              <a:rPr lang="en-US" sz="1800">
                <a:solidFill>
                  <a:schemeClr val="dk1"/>
                </a:solidFill>
              </a:rPr>
              <a:t>The model </a:t>
            </a:r>
            <a:r>
              <a:rPr lang="en-US" sz="1800" b="1">
                <a:solidFill>
                  <a:srgbClr val="CC0000"/>
                </a:solidFill>
              </a:rPr>
              <a:t>does not</a:t>
            </a:r>
            <a:r>
              <a:rPr lang="en-US" sz="1800" b="1">
                <a:solidFill>
                  <a:schemeClr val="dk1"/>
                </a:solidFill>
              </a:rPr>
              <a:t> </a:t>
            </a:r>
            <a:r>
              <a:rPr lang="en-US" sz="1800">
                <a:solidFill>
                  <a:schemeClr val="dk1"/>
                </a:solidFill>
              </a:rPr>
              <a:t>autonomously select which tool to use</a:t>
            </a:r>
            <a:endParaRPr sz="18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33794514c31_0_77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Task-Specific</a:t>
            </a:r>
            <a:endParaRPr sz="3600"/>
          </a:p>
        </p:txBody>
      </p:sp>
      <p:sp>
        <p:nvSpPr>
          <p:cNvPr id="577" name="Google Shape;577;g33794514c31_0_774"/>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35</a:t>
            </a:fld>
            <a:endParaRPr/>
          </a:p>
        </p:txBody>
      </p:sp>
      <p:sp>
        <p:nvSpPr>
          <p:cNvPr id="578" name="Google Shape;578;g33794514c31_0_774"/>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pic>
        <p:nvPicPr>
          <p:cNvPr id="579" name="Google Shape;579;g33794514c31_0_774"/>
          <p:cNvPicPr preferRelativeResize="0"/>
          <p:nvPr/>
        </p:nvPicPr>
        <p:blipFill rotWithShape="1">
          <a:blip r:embed="rId3">
            <a:alphaModFix/>
          </a:blip>
          <a:srcRect t="53295"/>
          <a:stretch/>
        </p:blipFill>
        <p:spPr>
          <a:xfrm>
            <a:off x="6096000" y="3311411"/>
            <a:ext cx="3492775" cy="2183659"/>
          </a:xfrm>
          <a:prstGeom prst="rect">
            <a:avLst/>
          </a:prstGeom>
          <a:noFill/>
          <a:ln>
            <a:noFill/>
          </a:ln>
        </p:spPr>
      </p:pic>
      <p:sp>
        <p:nvSpPr>
          <p:cNvPr id="580" name="Google Shape;580;g33794514c31_0_774"/>
          <p:cNvSpPr txBox="1"/>
          <p:nvPr/>
        </p:nvSpPr>
        <p:spPr>
          <a:xfrm>
            <a:off x="3523100" y="6356350"/>
            <a:ext cx="80142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dk2"/>
                </a:solidFill>
              </a:rPr>
              <a:t>Wang, Zhiruo, et al. "What are tools anyway? a survey from the language model perspective." arXiv preprint arXiv:2403.15452 (2024). Gao, L., Madaan, A., Zhou, S., Alon, U., Liu, P., Yang, Y., ... &amp; Neubig, G. (2023, July). Pal: Program-aided language models. In International Conference on Machine Learning (pp. 10764-10799). PMLR.</a:t>
            </a:r>
            <a:endParaRPr sz="800">
              <a:solidFill>
                <a:schemeClr val="dk2"/>
              </a:solidFill>
            </a:endParaRPr>
          </a:p>
          <a:p>
            <a:pPr marL="0" lvl="0" indent="0" algn="l" rtl="0">
              <a:lnSpc>
                <a:spcPct val="150000"/>
              </a:lnSpc>
              <a:spcBef>
                <a:spcPts val="1000"/>
              </a:spcBef>
              <a:spcAft>
                <a:spcPts val="0"/>
              </a:spcAft>
              <a:buNone/>
            </a:pPr>
            <a:endParaRPr sz="800">
              <a:solidFill>
                <a:schemeClr val="dk2"/>
              </a:solidFill>
            </a:endParaRPr>
          </a:p>
        </p:txBody>
      </p:sp>
      <p:sp>
        <p:nvSpPr>
          <p:cNvPr id="581" name="Google Shape;581;g33794514c31_0_774"/>
          <p:cNvSpPr/>
          <p:nvPr/>
        </p:nvSpPr>
        <p:spPr>
          <a:xfrm>
            <a:off x="938019" y="2000725"/>
            <a:ext cx="6084900" cy="4494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Program-aided Language Models: PaL</a:t>
            </a:r>
            <a:endParaRPr sz="1900">
              <a:solidFill>
                <a:srgbClr val="FFFFFF"/>
              </a:solidFill>
            </a:endParaRPr>
          </a:p>
        </p:txBody>
      </p:sp>
      <p:sp>
        <p:nvSpPr>
          <p:cNvPr id="582" name="Google Shape;582;g33794514c31_0_774"/>
          <p:cNvSpPr txBox="1"/>
          <p:nvPr/>
        </p:nvSpPr>
        <p:spPr>
          <a:xfrm>
            <a:off x="933750" y="2668500"/>
            <a:ext cx="103245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700">
                <a:solidFill>
                  <a:schemeClr val="dk1"/>
                </a:solidFill>
              </a:rPr>
              <a:t>Reads natural language problems and </a:t>
            </a:r>
            <a:r>
              <a:rPr lang="en-US" sz="1700" b="1">
                <a:solidFill>
                  <a:schemeClr val="dk1"/>
                </a:solidFill>
              </a:rPr>
              <a:t>generates</a:t>
            </a:r>
            <a:r>
              <a:rPr lang="en-US" sz="1700" b="1"/>
              <a:t> programs</a:t>
            </a:r>
            <a:r>
              <a:rPr lang="en-US" sz="1700"/>
              <a:t>, offloading the solution step to a </a:t>
            </a:r>
            <a:r>
              <a:rPr lang="en-US" sz="1700" b="1"/>
              <a:t>Python interpreter</a:t>
            </a:r>
            <a:endParaRPr sz="1700" b="1"/>
          </a:p>
        </p:txBody>
      </p:sp>
      <p:pic>
        <p:nvPicPr>
          <p:cNvPr id="583" name="Google Shape;583;g33794514c31_0_774"/>
          <p:cNvPicPr preferRelativeResize="0"/>
          <p:nvPr/>
        </p:nvPicPr>
        <p:blipFill rotWithShape="1">
          <a:blip r:embed="rId3">
            <a:alphaModFix/>
          </a:blip>
          <a:srcRect b="46578"/>
          <a:stretch/>
        </p:blipFill>
        <p:spPr>
          <a:xfrm>
            <a:off x="2475850" y="3263592"/>
            <a:ext cx="3492775" cy="249767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33794514c31_0_82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Task-Specific</a:t>
            </a:r>
            <a:endParaRPr sz="3600"/>
          </a:p>
        </p:txBody>
      </p:sp>
      <p:sp>
        <p:nvSpPr>
          <p:cNvPr id="589" name="Google Shape;589;g33794514c31_0_820"/>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36</a:t>
            </a:fld>
            <a:endParaRPr/>
          </a:p>
        </p:txBody>
      </p:sp>
      <p:sp>
        <p:nvSpPr>
          <p:cNvPr id="590" name="Google Shape;590;g33794514c31_0_820"/>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591" name="Google Shape;591;g33794514c31_0_820"/>
          <p:cNvSpPr txBox="1"/>
          <p:nvPr/>
        </p:nvSpPr>
        <p:spPr>
          <a:xfrm>
            <a:off x="3523100" y="6356350"/>
            <a:ext cx="80142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dk2"/>
                </a:solidFill>
              </a:rPr>
              <a:t>Wang, Zhiruo, et al. "What are tools anyway? a survey from the language model perspective." arXiv preprint arXiv:2403.15452 (2024). Gao, L., Madaan, A., Zhou, S., Alon, U., Liu, P., Yang, Y., ... &amp; Neubig, G. (2023, July). Pal: Program-aided language models. In International Conference on Machine Learning (pp. 10764-10799). PMLR.</a:t>
            </a:r>
            <a:endParaRPr sz="800">
              <a:solidFill>
                <a:schemeClr val="dk2"/>
              </a:solidFill>
            </a:endParaRPr>
          </a:p>
          <a:p>
            <a:pPr marL="0" lvl="0" indent="0" algn="l" rtl="0">
              <a:lnSpc>
                <a:spcPct val="150000"/>
              </a:lnSpc>
              <a:spcBef>
                <a:spcPts val="1000"/>
              </a:spcBef>
              <a:spcAft>
                <a:spcPts val="0"/>
              </a:spcAft>
              <a:buNone/>
            </a:pPr>
            <a:endParaRPr sz="800">
              <a:solidFill>
                <a:schemeClr val="dk2"/>
              </a:solidFill>
            </a:endParaRPr>
          </a:p>
        </p:txBody>
      </p:sp>
      <p:sp>
        <p:nvSpPr>
          <p:cNvPr id="592" name="Google Shape;592;g33794514c31_0_820"/>
          <p:cNvSpPr/>
          <p:nvPr/>
        </p:nvSpPr>
        <p:spPr>
          <a:xfrm>
            <a:off x="938019" y="2000725"/>
            <a:ext cx="6084900" cy="4494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Program-aided Language Models: PaL</a:t>
            </a:r>
            <a:endParaRPr sz="1900">
              <a:solidFill>
                <a:srgbClr val="FFFFFF"/>
              </a:solidFill>
            </a:endParaRPr>
          </a:p>
        </p:txBody>
      </p:sp>
      <p:sp>
        <p:nvSpPr>
          <p:cNvPr id="593" name="Google Shape;593;g33794514c31_0_820"/>
          <p:cNvSpPr txBox="1"/>
          <p:nvPr/>
        </p:nvSpPr>
        <p:spPr>
          <a:xfrm>
            <a:off x="933750" y="2668500"/>
            <a:ext cx="10324500" cy="15870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50000"/>
              </a:lnSpc>
              <a:spcBef>
                <a:spcPts val="1000"/>
              </a:spcBef>
              <a:spcAft>
                <a:spcPts val="0"/>
              </a:spcAft>
              <a:buNone/>
            </a:pPr>
            <a:r>
              <a:rPr lang="en-US" sz="1700" b="1">
                <a:solidFill>
                  <a:schemeClr val="dk1"/>
                </a:solidFill>
              </a:rPr>
              <a:t>Two phases of training:</a:t>
            </a:r>
            <a:endParaRPr sz="1700" b="1">
              <a:solidFill>
                <a:schemeClr val="dk1"/>
              </a:solidFill>
            </a:endParaRPr>
          </a:p>
          <a:p>
            <a:pPr marL="457200" lvl="0" indent="-336550" algn="l" rtl="0">
              <a:lnSpc>
                <a:spcPct val="150000"/>
              </a:lnSpc>
              <a:spcBef>
                <a:spcPts val="1000"/>
              </a:spcBef>
              <a:spcAft>
                <a:spcPts val="0"/>
              </a:spcAft>
              <a:buClr>
                <a:srgbClr val="E69138"/>
              </a:buClr>
              <a:buSzPts val="1700"/>
              <a:buAutoNum type="arabicPeriod"/>
            </a:pPr>
            <a:r>
              <a:rPr lang="en-US" sz="1700" b="1">
                <a:solidFill>
                  <a:srgbClr val="E69138"/>
                </a:solidFill>
              </a:rPr>
              <a:t>Pre-training:</a:t>
            </a:r>
            <a:r>
              <a:rPr lang="en-US" sz="1700">
                <a:solidFill>
                  <a:schemeClr val="dk1"/>
                </a:solidFill>
              </a:rPr>
              <a:t> Model learns general reasoning and code generation</a:t>
            </a:r>
            <a:endParaRPr sz="1700">
              <a:solidFill>
                <a:schemeClr val="dk1"/>
              </a:solidFill>
            </a:endParaRPr>
          </a:p>
          <a:p>
            <a:pPr marL="457200" lvl="0" indent="-336550" algn="l" rtl="0">
              <a:lnSpc>
                <a:spcPct val="150000"/>
              </a:lnSpc>
              <a:spcBef>
                <a:spcPts val="1000"/>
              </a:spcBef>
              <a:spcAft>
                <a:spcPts val="1000"/>
              </a:spcAft>
              <a:buClr>
                <a:srgbClr val="E69138"/>
              </a:buClr>
              <a:buSzPts val="1700"/>
              <a:buAutoNum type="arabicPeriod"/>
            </a:pPr>
            <a:r>
              <a:rPr lang="en-US" sz="1700" b="1">
                <a:solidFill>
                  <a:srgbClr val="E69138"/>
                </a:solidFill>
              </a:rPr>
              <a:t>Few-shot Prompting:</a:t>
            </a:r>
            <a:r>
              <a:rPr lang="en-US" sz="1700">
                <a:solidFill>
                  <a:schemeClr val="dk1"/>
                </a:solidFill>
              </a:rPr>
              <a:t> Model is provided </a:t>
            </a:r>
            <a:r>
              <a:rPr lang="en-US" sz="1700" b="1">
                <a:solidFill>
                  <a:schemeClr val="dk1"/>
                </a:solidFill>
              </a:rPr>
              <a:t>examples</a:t>
            </a:r>
            <a:r>
              <a:rPr lang="en-US" sz="1700">
                <a:solidFill>
                  <a:schemeClr val="dk1"/>
                </a:solidFill>
              </a:rPr>
              <a:t> of problems with </a:t>
            </a:r>
            <a:r>
              <a:rPr lang="en-US" sz="1700" b="1">
                <a:solidFill>
                  <a:schemeClr val="dk1"/>
                </a:solidFill>
              </a:rPr>
              <a:t>step-by-step code solutions</a:t>
            </a:r>
            <a:endParaRPr sz="1700" b="1">
              <a:solidFill>
                <a:schemeClr val="dk1"/>
              </a:solidFill>
            </a:endParaRPr>
          </a:p>
        </p:txBody>
      </p:sp>
      <p:sp>
        <p:nvSpPr>
          <p:cNvPr id="594" name="Google Shape;594;g33794514c31_0_820"/>
          <p:cNvSpPr txBox="1"/>
          <p:nvPr/>
        </p:nvSpPr>
        <p:spPr>
          <a:xfrm>
            <a:off x="1883950" y="4352725"/>
            <a:ext cx="32646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i="1"/>
              <a:t>Shawn has 5 toys. For Christmas, he got 2 toys each from his mom and dad. How many toys does he have now?</a:t>
            </a:r>
            <a:endParaRPr sz="1600" i="1"/>
          </a:p>
        </p:txBody>
      </p:sp>
      <p:cxnSp>
        <p:nvCxnSpPr>
          <p:cNvPr id="595" name="Google Shape;595;g33794514c31_0_820"/>
          <p:cNvCxnSpPr/>
          <p:nvPr/>
        </p:nvCxnSpPr>
        <p:spPr>
          <a:xfrm>
            <a:off x="5503650" y="4890625"/>
            <a:ext cx="1184700" cy="0"/>
          </a:xfrm>
          <a:prstGeom prst="straightConnector1">
            <a:avLst/>
          </a:prstGeom>
          <a:noFill/>
          <a:ln w="19050" cap="flat" cmpd="sng">
            <a:solidFill>
              <a:srgbClr val="2955F2"/>
            </a:solidFill>
            <a:prstDash val="solid"/>
            <a:round/>
            <a:headEnd type="none" w="med" len="med"/>
            <a:tailEnd type="triangle" w="med" len="med"/>
          </a:ln>
        </p:spPr>
      </p:cxnSp>
      <p:pic>
        <p:nvPicPr>
          <p:cNvPr id="596" name="Google Shape;596;g33794514c31_0_820"/>
          <p:cNvPicPr preferRelativeResize="0"/>
          <p:nvPr/>
        </p:nvPicPr>
        <p:blipFill rotWithShape="1">
          <a:blip r:embed="rId3">
            <a:alphaModFix/>
          </a:blip>
          <a:srcRect r="8096"/>
          <a:stretch/>
        </p:blipFill>
        <p:spPr>
          <a:xfrm>
            <a:off x="7043450" y="4099375"/>
            <a:ext cx="3667750" cy="167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g33794514c31_0_84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Task-Specific</a:t>
            </a:r>
            <a:endParaRPr sz="3600"/>
          </a:p>
        </p:txBody>
      </p:sp>
      <p:sp>
        <p:nvSpPr>
          <p:cNvPr id="602" name="Google Shape;602;g33794514c31_0_847"/>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37</a:t>
            </a:fld>
            <a:endParaRPr/>
          </a:p>
        </p:txBody>
      </p:sp>
      <p:sp>
        <p:nvSpPr>
          <p:cNvPr id="603" name="Google Shape;603;g33794514c31_0_847"/>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604" name="Google Shape;604;g33794514c31_0_847"/>
          <p:cNvSpPr txBox="1"/>
          <p:nvPr/>
        </p:nvSpPr>
        <p:spPr>
          <a:xfrm>
            <a:off x="3523100" y="6356350"/>
            <a:ext cx="80142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dk2"/>
                </a:solidFill>
              </a:rPr>
              <a:t>Wang, Zhiruo, et al. "What are tools anyway? a survey from the language model perspective." arXiv preprint arXiv:2403.15452 (2024). Gao, L., Madaan, A., Zhou, S., Alon, U., Liu, P., Yang, Y., ... &amp; Neubig, G. (2023, July). Pal: Program-aided language models. In International Conference on Machine Learning (pp. 10764-10799). PMLR.</a:t>
            </a:r>
            <a:endParaRPr sz="800">
              <a:solidFill>
                <a:schemeClr val="dk2"/>
              </a:solidFill>
            </a:endParaRPr>
          </a:p>
          <a:p>
            <a:pPr marL="0" lvl="0" indent="0" algn="l" rtl="0">
              <a:lnSpc>
                <a:spcPct val="150000"/>
              </a:lnSpc>
              <a:spcBef>
                <a:spcPts val="1000"/>
              </a:spcBef>
              <a:spcAft>
                <a:spcPts val="0"/>
              </a:spcAft>
              <a:buNone/>
            </a:pPr>
            <a:endParaRPr sz="800">
              <a:solidFill>
                <a:schemeClr val="dk2"/>
              </a:solidFill>
            </a:endParaRPr>
          </a:p>
        </p:txBody>
      </p:sp>
      <p:sp>
        <p:nvSpPr>
          <p:cNvPr id="605" name="Google Shape;605;g33794514c31_0_847"/>
          <p:cNvSpPr txBox="1"/>
          <p:nvPr/>
        </p:nvSpPr>
        <p:spPr>
          <a:xfrm>
            <a:off x="2157200" y="1908600"/>
            <a:ext cx="54861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800" b="1">
                <a:solidFill>
                  <a:srgbClr val="CC0000"/>
                </a:solidFill>
              </a:rPr>
              <a:t>Limitations:</a:t>
            </a:r>
            <a:endParaRPr sz="1800" b="1">
              <a:solidFill>
                <a:srgbClr val="CC0000"/>
              </a:solidFill>
            </a:endParaRPr>
          </a:p>
        </p:txBody>
      </p:sp>
      <p:sp>
        <p:nvSpPr>
          <p:cNvPr id="606" name="Google Shape;606;g33794514c31_0_847"/>
          <p:cNvSpPr txBox="1"/>
          <p:nvPr/>
        </p:nvSpPr>
        <p:spPr>
          <a:xfrm>
            <a:off x="3267250" y="2365650"/>
            <a:ext cx="6966900" cy="3200700"/>
          </a:xfrm>
          <a:prstGeom prst="rect">
            <a:avLst/>
          </a:prstGeom>
          <a:noFill/>
          <a:ln>
            <a:noFill/>
          </a:ln>
        </p:spPr>
        <p:txBody>
          <a:bodyPr spcFirstLastPara="1" wrap="square" lIns="91425" tIns="45700" rIns="91425" bIns="45700" anchor="t" anchorCtr="0">
            <a:normAutofit fontScale="77500" lnSpcReduction="20000"/>
          </a:bodyPr>
          <a:lstStyle/>
          <a:p>
            <a:pPr marL="457200" lvl="0" indent="-325755" algn="l" rtl="0">
              <a:lnSpc>
                <a:spcPct val="150000"/>
              </a:lnSpc>
              <a:spcBef>
                <a:spcPts val="1000"/>
              </a:spcBef>
              <a:spcAft>
                <a:spcPts val="0"/>
              </a:spcAft>
              <a:buClr>
                <a:srgbClr val="CC0000"/>
              </a:buClr>
              <a:buSzPct val="100000"/>
              <a:buAutoNum type="arabicPeriod"/>
            </a:pPr>
            <a:r>
              <a:rPr lang="en-US" sz="1800" b="1"/>
              <a:t>Limited</a:t>
            </a:r>
            <a:r>
              <a:rPr lang="en-US" sz="1800"/>
              <a:t> flexibility</a:t>
            </a:r>
            <a:endParaRPr sz="1800"/>
          </a:p>
          <a:p>
            <a:pPr marL="914400" lvl="0" indent="-325755" algn="l" rtl="0">
              <a:lnSpc>
                <a:spcPct val="150000"/>
              </a:lnSpc>
              <a:spcBef>
                <a:spcPts val="1000"/>
              </a:spcBef>
              <a:spcAft>
                <a:spcPts val="0"/>
              </a:spcAft>
              <a:buSzPct val="100000"/>
              <a:buChar char="-"/>
            </a:pPr>
            <a:r>
              <a:rPr lang="en-US" sz="1800"/>
              <a:t>The model can only use the tools it was explicitly trained to use</a:t>
            </a:r>
            <a:endParaRPr sz="1800"/>
          </a:p>
          <a:p>
            <a:pPr marL="457200" lvl="0" indent="-325755" algn="l" rtl="0">
              <a:lnSpc>
                <a:spcPct val="150000"/>
              </a:lnSpc>
              <a:spcBef>
                <a:spcPts val="1000"/>
              </a:spcBef>
              <a:spcAft>
                <a:spcPts val="0"/>
              </a:spcAft>
              <a:buClr>
                <a:srgbClr val="CC0000"/>
              </a:buClr>
              <a:buSzPct val="100000"/>
              <a:buAutoNum type="arabicPeriod"/>
            </a:pPr>
            <a:r>
              <a:rPr lang="en-US" sz="1800" b="1"/>
              <a:t>Lack </a:t>
            </a:r>
            <a:r>
              <a:rPr lang="en-US" sz="1800"/>
              <a:t>of generalization</a:t>
            </a:r>
            <a:endParaRPr sz="1800"/>
          </a:p>
          <a:p>
            <a:pPr marL="914400" lvl="0" indent="-325755" algn="l" rtl="0">
              <a:lnSpc>
                <a:spcPct val="150000"/>
              </a:lnSpc>
              <a:spcBef>
                <a:spcPts val="1000"/>
              </a:spcBef>
              <a:spcAft>
                <a:spcPts val="0"/>
              </a:spcAft>
              <a:buSzPct val="100000"/>
              <a:buChar char="-"/>
            </a:pPr>
            <a:r>
              <a:rPr lang="en-US" sz="1800"/>
              <a:t>It cannot handle a task outside its predefined function</a:t>
            </a:r>
            <a:endParaRPr sz="1800"/>
          </a:p>
          <a:p>
            <a:pPr marL="457200" lvl="0" indent="-325755" algn="l" rtl="0">
              <a:lnSpc>
                <a:spcPct val="150000"/>
              </a:lnSpc>
              <a:spcBef>
                <a:spcPts val="1000"/>
              </a:spcBef>
              <a:spcAft>
                <a:spcPts val="0"/>
              </a:spcAft>
              <a:buClr>
                <a:srgbClr val="CC0000"/>
              </a:buClr>
              <a:buSzPct val="100000"/>
              <a:buAutoNum type="arabicPeriod"/>
            </a:pPr>
            <a:r>
              <a:rPr lang="en-US" sz="1800"/>
              <a:t>Requires </a:t>
            </a:r>
            <a:r>
              <a:rPr lang="en-US" sz="1800" b="1"/>
              <a:t>multiple </a:t>
            </a:r>
            <a:r>
              <a:rPr lang="en-US" sz="1800"/>
              <a:t>models</a:t>
            </a:r>
            <a:endParaRPr sz="1800"/>
          </a:p>
          <a:p>
            <a:pPr marL="914400" lvl="0" indent="-325755" algn="l" rtl="0">
              <a:lnSpc>
                <a:spcPct val="150000"/>
              </a:lnSpc>
              <a:spcBef>
                <a:spcPts val="1000"/>
              </a:spcBef>
              <a:spcAft>
                <a:spcPts val="0"/>
              </a:spcAft>
              <a:buSzPct val="100000"/>
              <a:buChar char="-"/>
            </a:pPr>
            <a:r>
              <a:rPr lang="en-US" sz="1800"/>
              <a:t>Different models for different tools</a:t>
            </a:r>
            <a:endParaRPr sz="1800"/>
          </a:p>
          <a:p>
            <a:pPr marL="457200" lvl="0" indent="-325755" algn="l" rtl="0">
              <a:lnSpc>
                <a:spcPct val="150000"/>
              </a:lnSpc>
              <a:spcBef>
                <a:spcPts val="0"/>
              </a:spcBef>
              <a:spcAft>
                <a:spcPts val="0"/>
              </a:spcAft>
              <a:buClr>
                <a:srgbClr val="CC0000"/>
              </a:buClr>
              <a:buSzPct val="100000"/>
              <a:buAutoNum type="arabicPeriod"/>
            </a:pPr>
            <a:r>
              <a:rPr lang="en-US" sz="1800" b="1"/>
              <a:t>Not </a:t>
            </a:r>
            <a:r>
              <a:rPr lang="en-US" sz="1800"/>
              <a:t>adaptive</a:t>
            </a:r>
            <a:endParaRPr sz="1800"/>
          </a:p>
          <a:p>
            <a:pPr marL="914400" lvl="0" indent="-325755" algn="l" rtl="0">
              <a:lnSpc>
                <a:spcPct val="150000"/>
              </a:lnSpc>
              <a:spcBef>
                <a:spcPts val="0"/>
              </a:spcBef>
              <a:spcAft>
                <a:spcPts val="0"/>
              </a:spcAft>
              <a:buSzPct val="100000"/>
              <a:buChar char="-"/>
            </a:pPr>
            <a:r>
              <a:rPr lang="en-US" sz="1800"/>
              <a:t>No autonomous decision</a:t>
            </a:r>
            <a:endParaRPr sz="1800"/>
          </a:p>
        </p:txBody>
      </p:sp>
      <p:pic>
        <p:nvPicPr>
          <p:cNvPr id="607" name="Google Shape;607;g33794514c31_0_847"/>
          <p:cNvPicPr preferRelativeResize="0"/>
          <p:nvPr/>
        </p:nvPicPr>
        <p:blipFill>
          <a:blip r:embed="rId3">
            <a:alphaModFix/>
          </a:blip>
          <a:stretch>
            <a:fillRect/>
          </a:stretch>
        </p:blipFill>
        <p:spPr>
          <a:xfrm>
            <a:off x="976481" y="1746575"/>
            <a:ext cx="979575" cy="979575"/>
          </a:xfrm>
          <a:prstGeom prst="rect">
            <a:avLst/>
          </a:prstGeom>
          <a:noFill/>
          <a:ln>
            <a:noFill/>
          </a:ln>
        </p:spPr>
      </p:pic>
      <p:pic>
        <p:nvPicPr>
          <p:cNvPr id="608" name="Google Shape;608;g33794514c31_0_847"/>
          <p:cNvPicPr preferRelativeResize="0"/>
          <p:nvPr/>
        </p:nvPicPr>
        <p:blipFill>
          <a:blip r:embed="rId4">
            <a:alphaModFix/>
          </a:blip>
          <a:stretch>
            <a:fillRect/>
          </a:stretch>
        </p:blipFill>
        <p:spPr>
          <a:xfrm>
            <a:off x="937994" y="4177550"/>
            <a:ext cx="1056550" cy="1056550"/>
          </a:xfrm>
          <a:prstGeom prst="rect">
            <a:avLst/>
          </a:prstGeom>
          <a:noFill/>
          <a:ln>
            <a:noFill/>
          </a:ln>
        </p:spPr>
      </p:pic>
      <p:pic>
        <p:nvPicPr>
          <p:cNvPr id="609" name="Google Shape;609;g33794514c31_0_847"/>
          <p:cNvPicPr preferRelativeResize="0"/>
          <p:nvPr/>
        </p:nvPicPr>
        <p:blipFill>
          <a:blip r:embed="rId5">
            <a:alphaModFix/>
          </a:blip>
          <a:stretch>
            <a:fillRect/>
          </a:stretch>
        </p:blipFill>
        <p:spPr>
          <a:xfrm>
            <a:off x="937994" y="2990025"/>
            <a:ext cx="1056550" cy="1056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33794514c31_0_80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Self-Learning</a:t>
            </a:r>
            <a:endParaRPr sz="3600"/>
          </a:p>
        </p:txBody>
      </p:sp>
      <p:sp>
        <p:nvSpPr>
          <p:cNvPr id="615" name="Google Shape;615;g33794514c31_0_800"/>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38</a:t>
            </a:fld>
            <a:endParaRPr/>
          </a:p>
        </p:txBody>
      </p:sp>
      <p:sp>
        <p:nvSpPr>
          <p:cNvPr id="616" name="Google Shape;616;g33794514c31_0_800"/>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617" name="Google Shape;617;g33794514c31_0_800"/>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Wang, Zhiruo, et al. "What are tools anyway? a survey from the language model perspective." arXiv preprint arXiv:2403.15452 (2024).</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618" name="Google Shape;618;g33794514c31_0_800"/>
          <p:cNvSpPr txBox="1"/>
          <p:nvPr/>
        </p:nvSpPr>
        <p:spPr>
          <a:xfrm>
            <a:off x="938000" y="1908600"/>
            <a:ext cx="103245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800">
                <a:solidFill>
                  <a:schemeClr val="dk1"/>
                </a:solidFill>
              </a:rPr>
              <a:t>The model doesn’t just memorize fixed rules: it learns </a:t>
            </a:r>
            <a:r>
              <a:rPr lang="en-US" sz="1800" b="1">
                <a:solidFill>
                  <a:srgbClr val="E69138"/>
                </a:solidFill>
              </a:rPr>
              <a:t>when</a:t>
            </a:r>
            <a:r>
              <a:rPr lang="en-US" sz="1800" b="1">
                <a:solidFill>
                  <a:schemeClr val="dk1"/>
                </a:solidFill>
              </a:rPr>
              <a:t> </a:t>
            </a:r>
            <a:r>
              <a:rPr lang="en-US" sz="1800">
                <a:solidFill>
                  <a:schemeClr val="dk1"/>
                </a:solidFill>
              </a:rPr>
              <a:t>and </a:t>
            </a:r>
            <a:r>
              <a:rPr lang="en-US" sz="1800" b="1">
                <a:solidFill>
                  <a:srgbClr val="E69138"/>
                </a:solidFill>
              </a:rPr>
              <a:t>how</a:t>
            </a:r>
            <a:r>
              <a:rPr lang="en-US" sz="1800" b="1">
                <a:solidFill>
                  <a:schemeClr val="dk1"/>
                </a:solidFill>
              </a:rPr>
              <a:t> </a:t>
            </a:r>
            <a:r>
              <a:rPr lang="en-US" sz="1800">
                <a:solidFill>
                  <a:schemeClr val="dk1"/>
                </a:solidFill>
              </a:rPr>
              <a:t>to use a given tool!</a:t>
            </a:r>
            <a:endParaRPr sz="1800">
              <a:solidFill>
                <a:schemeClr val="dk1"/>
              </a:solidFill>
            </a:endParaRPr>
          </a:p>
        </p:txBody>
      </p:sp>
      <p:graphicFrame>
        <p:nvGraphicFramePr>
          <p:cNvPr id="619" name="Google Shape;619;g33794514c31_0_800"/>
          <p:cNvGraphicFramePr/>
          <p:nvPr/>
        </p:nvGraphicFramePr>
        <p:xfrm>
          <a:off x="2667000" y="3862650"/>
          <a:ext cx="3000000" cy="3000000"/>
        </p:xfrm>
        <a:graphic>
          <a:graphicData uri="http://schemas.openxmlformats.org/drawingml/2006/table">
            <a:tbl>
              <a:tblPr>
                <a:noFill/>
                <a:tableStyleId>{50BB1918-90EF-4839-8C4E-F1C95A2DE31D}</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b="1"/>
                        <a:t>Human-Annotated</a:t>
                      </a:r>
                      <a:endParaRPr b="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US"/>
                        <a:t>Pre-labeled training data on </a:t>
                      </a:r>
                      <a:r>
                        <a:rPr lang="en-US" b="1"/>
                        <a:t>when </a:t>
                      </a:r>
                      <a:r>
                        <a:rPr lang="en-US"/>
                        <a:t>to use tools</a:t>
                      </a:r>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b="1"/>
                        <a:t>Task-Specific</a:t>
                      </a:r>
                      <a:endParaRPr b="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US"/>
                        <a:t>Trained only for a single tool/domain</a:t>
                      </a:r>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b="1"/>
                        <a:t>Self-Learning</a:t>
                      </a:r>
                      <a:endParaRPr b="1"/>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tc>
                  <a:txBody>
                    <a:bodyPr/>
                    <a:lstStyle/>
                    <a:p>
                      <a:pPr marL="0" lvl="0" indent="0" algn="l" rtl="0">
                        <a:spcBef>
                          <a:spcPts val="0"/>
                        </a:spcBef>
                        <a:spcAft>
                          <a:spcPts val="0"/>
                        </a:spcAft>
                        <a:buNone/>
                      </a:pPr>
                      <a:r>
                        <a:rPr lang="en-US"/>
                        <a:t>The model autonomously decides when/how to use tools</a:t>
                      </a:r>
                      <a:endParaRPr/>
                    </a:p>
                  </a:txBody>
                  <a:tcPr marL="91425" marR="91425" marT="91425" marB="91425">
                    <a:lnL w="9525" cap="flat" cmpd="sng">
                      <a:solidFill>
                        <a:srgbClr val="CC0000"/>
                      </a:solidFill>
                      <a:prstDash val="solid"/>
                      <a:round/>
                      <a:headEnd type="none" w="sm" len="sm"/>
                      <a:tailEnd type="none" w="sm" len="sm"/>
                    </a:lnL>
                    <a:lnR w="9525" cap="flat" cmpd="sng">
                      <a:solidFill>
                        <a:srgbClr val="CC0000"/>
                      </a:solidFill>
                      <a:prstDash val="solid"/>
                      <a:round/>
                      <a:headEnd type="none" w="sm" len="sm"/>
                      <a:tailEnd type="none" w="sm" len="sm"/>
                    </a:lnR>
                    <a:lnT w="9525" cap="flat" cmpd="sng">
                      <a:solidFill>
                        <a:srgbClr val="CC0000"/>
                      </a:solidFill>
                      <a:prstDash val="solid"/>
                      <a:round/>
                      <a:headEnd type="none" w="sm" len="sm"/>
                      <a:tailEnd type="none" w="sm" len="sm"/>
                    </a:lnT>
                    <a:lnB w="9525" cap="flat" cmpd="sng">
                      <a:solidFill>
                        <a:srgbClr val="CC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620" name="Google Shape;620;g33794514c31_0_800"/>
          <p:cNvSpPr/>
          <p:nvPr/>
        </p:nvSpPr>
        <p:spPr>
          <a:xfrm>
            <a:off x="2133425" y="2861313"/>
            <a:ext cx="2912700" cy="5643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Human-Annotated</a:t>
            </a:r>
            <a:endParaRPr sz="1900">
              <a:solidFill>
                <a:srgbClr val="FFFFFF"/>
              </a:solidFill>
            </a:endParaRPr>
          </a:p>
        </p:txBody>
      </p:sp>
      <p:sp>
        <p:nvSpPr>
          <p:cNvPr id="621" name="Google Shape;621;g33794514c31_0_800"/>
          <p:cNvSpPr/>
          <p:nvPr/>
        </p:nvSpPr>
        <p:spPr>
          <a:xfrm>
            <a:off x="7210150" y="2832700"/>
            <a:ext cx="2912700" cy="5643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Generalization</a:t>
            </a:r>
            <a:endParaRPr sz="1900">
              <a:solidFill>
                <a:srgbClr val="FFFFFF"/>
              </a:solidFill>
            </a:endParaRPr>
          </a:p>
        </p:txBody>
      </p:sp>
      <p:pic>
        <p:nvPicPr>
          <p:cNvPr id="622" name="Google Shape;622;g33794514c31_0_800"/>
          <p:cNvPicPr preferRelativeResize="0"/>
          <p:nvPr/>
        </p:nvPicPr>
        <p:blipFill>
          <a:blip r:embed="rId3">
            <a:alphaModFix/>
          </a:blip>
          <a:stretch>
            <a:fillRect/>
          </a:stretch>
        </p:blipFill>
        <p:spPr>
          <a:xfrm>
            <a:off x="1754050" y="2832710"/>
            <a:ext cx="621524" cy="621524"/>
          </a:xfrm>
          <a:prstGeom prst="rect">
            <a:avLst/>
          </a:prstGeom>
          <a:noFill/>
          <a:ln>
            <a:noFill/>
          </a:ln>
        </p:spPr>
      </p:pic>
      <p:pic>
        <p:nvPicPr>
          <p:cNvPr id="623" name="Google Shape;623;g33794514c31_0_800"/>
          <p:cNvPicPr preferRelativeResize="0"/>
          <p:nvPr/>
        </p:nvPicPr>
        <p:blipFill>
          <a:blip r:embed="rId3">
            <a:alphaModFix/>
          </a:blip>
          <a:stretch>
            <a:fillRect/>
          </a:stretch>
        </p:blipFill>
        <p:spPr>
          <a:xfrm>
            <a:off x="6998525" y="2832722"/>
            <a:ext cx="621524" cy="621524"/>
          </a:xfrm>
          <a:prstGeom prst="rect">
            <a:avLst/>
          </a:prstGeom>
          <a:noFill/>
          <a:ln>
            <a:noFill/>
          </a:ln>
        </p:spPr>
      </p:pic>
      <p:sp>
        <p:nvSpPr>
          <p:cNvPr id="624" name="Google Shape;624;g33794514c31_0_800"/>
          <p:cNvSpPr txBox="1"/>
          <p:nvPr/>
        </p:nvSpPr>
        <p:spPr>
          <a:xfrm>
            <a:off x="800450" y="2425650"/>
            <a:ext cx="5076600" cy="365100"/>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lnSpc>
                <a:spcPct val="150000"/>
              </a:lnSpc>
              <a:spcBef>
                <a:spcPts val="1000"/>
              </a:spcBef>
              <a:spcAft>
                <a:spcPts val="0"/>
              </a:spcAft>
              <a:buNone/>
            </a:pPr>
            <a:r>
              <a:rPr lang="en-US" sz="1600">
                <a:solidFill>
                  <a:schemeClr val="dk1"/>
                </a:solidFill>
              </a:rPr>
              <a:t>Tool usage is learned in a </a:t>
            </a:r>
            <a:r>
              <a:rPr lang="en-US" sz="1600" b="1">
                <a:solidFill>
                  <a:schemeClr val="dk1"/>
                </a:solidFill>
              </a:rPr>
              <a:t>self-supervised </a:t>
            </a:r>
            <a:r>
              <a:rPr lang="en-US" sz="1600">
                <a:solidFill>
                  <a:schemeClr val="dk1"/>
                </a:solidFill>
              </a:rPr>
              <a:t>way</a:t>
            </a:r>
            <a:endParaRPr sz="1600">
              <a:solidFill>
                <a:schemeClr val="dk1"/>
              </a:solidFill>
            </a:endParaRPr>
          </a:p>
        </p:txBody>
      </p:sp>
      <p:sp>
        <p:nvSpPr>
          <p:cNvPr id="625" name="Google Shape;625;g33794514c31_0_800"/>
          <p:cNvSpPr txBox="1"/>
          <p:nvPr/>
        </p:nvSpPr>
        <p:spPr>
          <a:xfrm>
            <a:off x="6239450" y="2425650"/>
            <a:ext cx="5270700" cy="4071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1000"/>
              </a:spcBef>
              <a:spcAft>
                <a:spcPts val="0"/>
              </a:spcAft>
              <a:buSzPts val="852"/>
              <a:buNone/>
            </a:pPr>
            <a:r>
              <a:rPr lang="en-US" sz="1600">
                <a:solidFill>
                  <a:schemeClr val="dk1"/>
                </a:solidFill>
              </a:rPr>
              <a:t>Comprehensive tool usage </a:t>
            </a:r>
            <a:r>
              <a:rPr lang="en-US" sz="1600" b="1">
                <a:solidFill>
                  <a:schemeClr val="dk1"/>
                </a:solidFill>
              </a:rPr>
              <a:t>not tied to a specific task</a:t>
            </a:r>
            <a:endParaRPr sz="16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337eb7db8a0_0_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ToolFormer</a:t>
            </a:r>
            <a:endParaRPr sz="3600"/>
          </a:p>
        </p:txBody>
      </p:sp>
      <p:sp>
        <p:nvSpPr>
          <p:cNvPr id="631" name="Google Shape;631;g337eb7db8a0_0_9"/>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39</a:t>
            </a:fld>
            <a:endParaRPr/>
          </a:p>
        </p:txBody>
      </p:sp>
      <p:sp>
        <p:nvSpPr>
          <p:cNvPr id="632" name="Google Shape;632;g337eb7db8a0_0_9"/>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633" name="Google Shape;633;g337eb7db8a0_0_9"/>
          <p:cNvSpPr txBox="1"/>
          <p:nvPr/>
        </p:nvSpPr>
        <p:spPr>
          <a:xfrm>
            <a:off x="3514700" y="6201150"/>
            <a:ext cx="8014200" cy="759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50000"/>
              </a:lnSpc>
              <a:spcBef>
                <a:spcPts val="1000"/>
              </a:spcBef>
              <a:spcAft>
                <a:spcPts val="0"/>
              </a:spcAft>
              <a:buNone/>
            </a:pPr>
            <a:r>
              <a:rPr lang="en-US" sz="800">
                <a:solidFill>
                  <a:schemeClr val="dk2"/>
                </a:solidFill>
              </a:rPr>
              <a:t>Wang, Zhiruo, et al. "What are tools anyway? a survey from the language model perspective." arXiv preprint arXiv:2403.15452 (2024). Schick, T., Dwivedi-Yu, J., Dessì, R., Raileanu, R., Lomeli, M., Hambro, E., ... &amp; Scialom, T. (2024). Toolformer: Language models can teach themselves to use tools. Advances in Neural Information Processing Systems, 36.</a:t>
            </a:r>
            <a:endParaRPr sz="800">
              <a:solidFill>
                <a:schemeClr val="dk2"/>
              </a:solidFill>
            </a:endParaRPr>
          </a:p>
        </p:txBody>
      </p:sp>
      <p:sp>
        <p:nvSpPr>
          <p:cNvPr id="634" name="Google Shape;634;g337eb7db8a0_0_9"/>
          <p:cNvSpPr txBox="1"/>
          <p:nvPr/>
        </p:nvSpPr>
        <p:spPr>
          <a:xfrm>
            <a:off x="938000" y="1908600"/>
            <a:ext cx="103245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800" b="1">
                <a:solidFill>
                  <a:schemeClr val="dk1"/>
                </a:solidFill>
              </a:rPr>
              <a:t>Objective: </a:t>
            </a:r>
            <a:r>
              <a:rPr lang="en-US" sz="1800">
                <a:solidFill>
                  <a:schemeClr val="dk1"/>
                </a:solidFill>
              </a:rPr>
              <a:t>The LLM learns to use different tools through API calls</a:t>
            </a:r>
            <a:endParaRPr sz="1800">
              <a:solidFill>
                <a:schemeClr val="dk1"/>
              </a:solidFill>
            </a:endParaRPr>
          </a:p>
        </p:txBody>
      </p:sp>
      <p:sp>
        <p:nvSpPr>
          <p:cNvPr id="635" name="Google Shape;635;g337eb7db8a0_0_9"/>
          <p:cNvSpPr txBox="1"/>
          <p:nvPr/>
        </p:nvSpPr>
        <p:spPr>
          <a:xfrm>
            <a:off x="880825" y="7344550"/>
            <a:ext cx="10515600" cy="547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1100">
                <a:solidFill>
                  <a:schemeClr val="dk1"/>
                </a:solidFill>
              </a:rPr>
              <a:t>🔹 </a:t>
            </a:r>
            <a:r>
              <a:rPr lang="en-US" sz="1100" b="1">
                <a:solidFill>
                  <a:schemeClr val="dk1"/>
                </a:solidFill>
              </a:rPr>
              <a:t>Step 1: Generating API Calls (Self-Supervised Annotation)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Toolformer is given </a:t>
            </a:r>
            <a:r>
              <a:rPr lang="en-US" sz="1100" b="1">
                <a:solidFill>
                  <a:schemeClr val="dk1"/>
                </a:solidFill>
              </a:rPr>
              <a:t>a handful of human-written examples</a:t>
            </a:r>
            <a:r>
              <a:rPr lang="en-US" sz="1100">
                <a:solidFill>
                  <a:schemeClr val="dk1"/>
                </a:solidFill>
              </a:rPr>
              <a:t> of API calls.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It </a:t>
            </a:r>
            <a:r>
              <a:rPr lang="en-US" sz="1100" b="1">
                <a:solidFill>
                  <a:schemeClr val="dk1"/>
                </a:solidFill>
              </a:rPr>
              <a:t>autonomously generates</a:t>
            </a:r>
            <a:r>
              <a:rPr lang="en-US" sz="1100">
                <a:solidFill>
                  <a:schemeClr val="dk1"/>
                </a:solidFill>
              </a:rPr>
              <a:t> potential API calls within a dataset </a:t>
            </a:r>
            <a:r>
              <a:rPr lang="en-US" sz="1100" b="1">
                <a:solidFill>
                  <a:schemeClr val="dk1"/>
                </a:solidFill>
              </a:rPr>
              <a:t>based on these few-shot prompts</a:t>
            </a:r>
            <a:r>
              <a:rPr lang="en-US"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Example:</a:t>
            </a:r>
            <a:br>
              <a:rPr lang="en-US" sz="1100">
                <a:solidFill>
                  <a:schemeClr val="dk1"/>
                </a:solidFill>
              </a:rPr>
            </a:br>
            <a:r>
              <a:rPr lang="en-US" sz="1100" b="1">
                <a:solidFill>
                  <a:schemeClr val="dk1"/>
                </a:solidFill>
              </a:rPr>
              <a:t>Before Training:</a:t>
            </a:r>
            <a:br>
              <a:rPr lang="en-US" sz="1100" b="1">
                <a:solidFill>
                  <a:schemeClr val="dk1"/>
                </a:solidFill>
              </a:rPr>
            </a:br>
            <a:r>
              <a:rPr lang="en-US" sz="1100" i="1">
                <a:solidFill>
                  <a:schemeClr val="dk1"/>
                </a:solidFill>
              </a:rPr>
              <a:t>“What’s the capital of France?”</a:t>
            </a:r>
            <a:br>
              <a:rPr lang="en-US" sz="1100" i="1">
                <a:solidFill>
                  <a:schemeClr val="dk1"/>
                </a:solidFill>
              </a:rPr>
            </a:br>
            <a:r>
              <a:rPr lang="en-US" sz="1100" b="1">
                <a:solidFill>
                  <a:schemeClr val="dk1"/>
                </a:solidFill>
              </a:rPr>
              <a:t>AI Guess:</a:t>
            </a:r>
            <a:r>
              <a:rPr lang="en-US" sz="1100">
                <a:solidFill>
                  <a:schemeClr val="dk1"/>
                </a:solidFill>
              </a:rPr>
              <a:t> </a:t>
            </a:r>
            <a:r>
              <a:rPr lang="en-US" sz="1100" i="1">
                <a:solidFill>
                  <a:schemeClr val="dk1"/>
                </a:solidFill>
              </a:rPr>
              <a:t>“Paris” (May be incorrect or outdated)</a:t>
            </a:r>
            <a:br>
              <a:rPr lang="en-US" sz="1100" i="1">
                <a:solidFill>
                  <a:schemeClr val="dk1"/>
                </a:solidFill>
              </a:rPr>
            </a:br>
            <a:r>
              <a:rPr lang="en-US" sz="1100" b="1">
                <a:solidFill>
                  <a:schemeClr val="dk1"/>
                </a:solidFill>
              </a:rPr>
              <a:t>After Self-Supervised Training:</a:t>
            </a:r>
            <a:br>
              <a:rPr lang="en-US" sz="1100" b="1">
                <a:solidFill>
                  <a:schemeClr val="dk1"/>
                </a:solidFill>
              </a:rPr>
            </a:br>
            <a:r>
              <a:rPr lang="en-US" sz="1100" i="1">
                <a:solidFill>
                  <a:schemeClr val="dk1"/>
                </a:solidFill>
              </a:rPr>
              <a:t>“What’s the capital of France?” → [WikiSearch(“Capital of France”)] → “Paris”</a:t>
            </a:r>
            <a:br>
              <a:rPr lang="en-US" sz="1100" i="1">
                <a:solidFill>
                  <a:schemeClr val="dk1"/>
                </a:solidFill>
              </a:rPr>
            </a:br>
            <a:r>
              <a:rPr lang="en-US" sz="1100">
                <a:solidFill>
                  <a:schemeClr val="dk1"/>
                </a:solidFill>
              </a:rPr>
              <a:t>✅ AI </a:t>
            </a:r>
            <a:r>
              <a:rPr lang="en-US" sz="1100" b="1">
                <a:solidFill>
                  <a:schemeClr val="dk1"/>
                </a:solidFill>
              </a:rPr>
              <a:t>calls the Wikipedia search tool</a:t>
            </a:r>
            <a:r>
              <a:rPr lang="en-US" sz="1100">
                <a:solidFill>
                  <a:schemeClr val="dk1"/>
                </a:solidFill>
              </a:rPr>
              <a:t> instead of guessing!</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 </a:t>
            </a:r>
            <a:r>
              <a:rPr lang="en-US" sz="1100" b="1">
                <a:solidFill>
                  <a:schemeClr val="dk1"/>
                </a:solidFill>
              </a:rPr>
              <a:t>Step 2: Executing API Calls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The AI </a:t>
            </a:r>
            <a:r>
              <a:rPr lang="en-US" sz="1100" b="1">
                <a:solidFill>
                  <a:schemeClr val="dk1"/>
                </a:solidFill>
              </a:rPr>
              <a:t>sends generated API calls</a:t>
            </a:r>
            <a:r>
              <a:rPr lang="en-US" sz="1100">
                <a:solidFill>
                  <a:schemeClr val="dk1"/>
                </a:solidFill>
              </a:rPr>
              <a:t> to external tools (e.g., </a:t>
            </a:r>
            <a:r>
              <a:rPr lang="en-US" sz="1100" b="1">
                <a:solidFill>
                  <a:schemeClr val="dk1"/>
                </a:solidFill>
              </a:rPr>
              <a:t>search engines, calculators, translation APIs</a:t>
            </a:r>
            <a:r>
              <a:rPr lang="en-US"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These tools </a:t>
            </a:r>
            <a:r>
              <a:rPr lang="en-US" sz="1100" b="1">
                <a:solidFill>
                  <a:schemeClr val="dk1"/>
                </a:solidFill>
              </a:rPr>
              <a:t>return factual, real-time responses</a:t>
            </a:r>
            <a:r>
              <a:rPr lang="en-US" sz="1100">
                <a:solidFill>
                  <a:schemeClr val="dk1"/>
                </a:solidFill>
              </a:rPr>
              <a:t>.</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 </a:t>
            </a:r>
            <a:r>
              <a:rPr lang="en-US" sz="1100" b="1">
                <a:solidFill>
                  <a:schemeClr val="dk1"/>
                </a:solidFill>
              </a:rPr>
              <a:t>Step 3: Filtering Useful API Calls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Toolformer </a:t>
            </a:r>
            <a:r>
              <a:rPr lang="en-US" sz="1100" b="1">
                <a:solidFill>
                  <a:schemeClr val="dk1"/>
                </a:solidFill>
              </a:rPr>
              <a:t>compares generated responses</a:t>
            </a:r>
            <a:r>
              <a:rPr lang="en-US" sz="1100">
                <a:solidFill>
                  <a:schemeClr val="dk1"/>
                </a:solidFill>
              </a:rPr>
              <a:t> to its own predictions and asks:</a:t>
            </a:r>
            <a:br>
              <a:rPr lang="en-US" sz="1100">
                <a:solidFill>
                  <a:schemeClr val="dk1"/>
                </a:solidFill>
              </a:rPr>
            </a:br>
            <a:r>
              <a:rPr lang="en-US" sz="1100" i="1">
                <a:solidFill>
                  <a:schemeClr val="dk1"/>
                </a:solidFill>
              </a:rPr>
              <a:t>“Did this API call improve my answer?”</a:t>
            </a:r>
            <a:endParaRPr sz="1100" i="1">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If </a:t>
            </a:r>
            <a:r>
              <a:rPr lang="en-US" sz="1100" b="1">
                <a:solidFill>
                  <a:schemeClr val="dk1"/>
                </a:solidFill>
              </a:rPr>
              <a:t>yes</a:t>
            </a:r>
            <a:r>
              <a:rPr lang="en-US" sz="1100">
                <a:solidFill>
                  <a:schemeClr val="dk1"/>
                </a:solidFill>
              </a:rPr>
              <a:t>, it keeps the API call; if </a:t>
            </a:r>
            <a:r>
              <a:rPr lang="en-US" sz="1100" b="1">
                <a:solidFill>
                  <a:schemeClr val="dk1"/>
                </a:solidFill>
              </a:rPr>
              <a:t>no</a:t>
            </a:r>
            <a:r>
              <a:rPr lang="en-US" sz="1100">
                <a:solidFill>
                  <a:schemeClr val="dk1"/>
                </a:solidFill>
              </a:rPr>
              <a:t>, it discards it.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This </a:t>
            </a:r>
            <a:r>
              <a:rPr lang="en-US" sz="1100" b="1">
                <a:solidFill>
                  <a:schemeClr val="dk1"/>
                </a:solidFill>
              </a:rPr>
              <a:t>reinforces the best tool-use strategies</a:t>
            </a:r>
            <a:r>
              <a:rPr lang="en-US" sz="1100">
                <a:solidFill>
                  <a:schemeClr val="dk1"/>
                </a:solidFill>
              </a:rPr>
              <a:t> while removing unnecessary calls.</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 </a:t>
            </a:r>
            <a:r>
              <a:rPr lang="en-US" sz="1100" b="1">
                <a:solidFill>
                  <a:schemeClr val="dk1"/>
                </a:solidFill>
              </a:rPr>
              <a:t>Step 4: Fine-Tuning on the New Dataset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The AI is </a:t>
            </a:r>
            <a:r>
              <a:rPr lang="en-US" sz="1100" b="1">
                <a:solidFill>
                  <a:schemeClr val="dk1"/>
                </a:solidFill>
              </a:rPr>
              <a:t>fine-tuned</a:t>
            </a:r>
            <a:r>
              <a:rPr lang="en-US" sz="1100">
                <a:solidFill>
                  <a:schemeClr val="dk1"/>
                </a:solidFill>
              </a:rPr>
              <a:t> on its filtered dataset, allowing it to </a:t>
            </a:r>
            <a:r>
              <a:rPr lang="en-US" sz="1100" b="1">
                <a:solidFill>
                  <a:schemeClr val="dk1"/>
                </a:solidFill>
              </a:rPr>
              <a:t>automatically integrate API calls into its responses</a:t>
            </a:r>
            <a:r>
              <a:rPr lang="en-US" sz="1100">
                <a:solidFill>
                  <a:schemeClr val="dk1"/>
                </a:solidFill>
              </a:rPr>
              <a:t> when needed.</a:t>
            </a:r>
            <a:endParaRPr sz="1100">
              <a:solidFill>
                <a:schemeClr val="dk1"/>
              </a:solidFill>
            </a:endParaRPr>
          </a:p>
          <a:p>
            <a:pPr marL="0" lvl="0" indent="0" algn="l" rtl="0">
              <a:lnSpc>
                <a:spcPct val="115000"/>
              </a:lnSpc>
              <a:spcBef>
                <a:spcPts val="1200"/>
              </a:spcBef>
              <a:spcAft>
                <a:spcPts val="1200"/>
              </a:spcAft>
              <a:buNone/>
            </a:pPr>
            <a:r>
              <a:rPr lang="en-US" sz="1100">
                <a:solidFill>
                  <a:schemeClr val="dk1"/>
                </a:solidFill>
              </a:rPr>
              <a:t>📌 </a:t>
            </a:r>
            <a:r>
              <a:rPr lang="en-US" sz="1100" b="1">
                <a:solidFill>
                  <a:schemeClr val="dk1"/>
                </a:solidFill>
              </a:rPr>
              <a:t>Key Insight:</a:t>
            </a:r>
            <a:r>
              <a:rPr lang="en-US" sz="1100">
                <a:solidFill>
                  <a:schemeClr val="dk1"/>
                </a:solidFill>
              </a:rPr>
              <a:t> Toolformer doesn’t need explicit human supervision—</a:t>
            </a:r>
            <a:r>
              <a:rPr lang="en-US" sz="1100" b="1">
                <a:solidFill>
                  <a:schemeClr val="dk1"/>
                </a:solidFill>
              </a:rPr>
              <a:t>it refines its tool-use skills by evaluating its own performance!</a:t>
            </a:r>
            <a:endParaRPr sz="1100" b="1">
              <a:solidFill>
                <a:schemeClr val="dk1"/>
              </a:solidFill>
            </a:endParaRPr>
          </a:p>
        </p:txBody>
      </p:sp>
      <p:sp>
        <p:nvSpPr>
          <p:cNvPr id="636" name="Google Shape;636;g337eb7db8a0_0_9"/>
          <p:cNvSpPr txBox="1"/>
          <p:nvPr/>
        </p:nvSpPr>
        <p:spPr>
          <a:xfrm>
            <a:off x="1352275" y="2453700"/>
            <a:ext cx="4277100" cy="5451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50000"/>
              </a:lnSpc>
              <a:spcBef>
                <a:spcPts val="1000"/>
              </a:spcBef>
              <a:spcAft>
                <a:spcPts val="0"/>
              </a:spcAft>
              <a:buNone/>
            </a:pPr>
            <a:r>
              <a:rPr lang="en-US" sz="1700" b="1">
                <a:solidFill>
                  <a:srgbClr val="2955F2"/>
                </a:solidFill>
              </a:rPr>
              <a:t>Step 1:</a:t>
            </a:r>
            <a:r>
              <a:rPr lang="en-US" sz="1700" b="1">
                <a:solidFill>
                  <a:schemeClr val="dk1"/>
                </a:solidFill>
              </a:rPr>
              <a:t> Self-supervised Annotation</a:t>
            </a:r>
            <a:endParaRPr sz="1700">
              <a:solidFill>
                <a:schemeClr val="dk1"/>
              </a:solidFill>
            </a:endParaRPr>
          </a:p>
        </p:txBody>
      </p:sp>
      <p:sp>
        <p:nvSpPr>
          <p:cNvPr id="637" name="Google Shape;637;g337eb7db8a0_0_9"/>
          <p:cNvSpPr txBox="1"/>
          <p:nvPr/>
        </p:nvSpPr>
        <p:spPr>
          <a:xfrm>
            <a:off x="1412425" y="2903900"/>
            <a:ext cx="7794900" cy="5451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50000"/>
              </a:lnSpc>
              <a:spcBef>
                <a:spcPts val="1000"/>
              </a:spcBef>
              <a:spcAft>
                <a:spcPts val="0"/>
              </a:spcAft>
              <a:buNone/>
            </a:pPr>
            <a:r>
              <a:rPr lang="en-US" sz="1700">
                <a:solidFill>
                  <a:schemeClr val="dk1"/>
                </a:solidFill>
              </a:rPr>
              <a:t>The model is given a couple of human-written examples of API calls</a:t>
            </a:r>
            <a:endParaRPr sz="1700">
              <a:solidFill>
                <a:schemeClr val="dk1"/>
              </a:solidFill>
            </a:endParaRPr>
          </a:p>
        </p:txBody>
      </p:sp>
      <p:grpSp>
        <p:nvGrpSpPr>
          <p:cNvPr id="638" name="Google Shape;638;g337eb7db8a0_0_9"/>
          <p:cNvGrpSpPr/>
          <p:nvPr/>
        </p:nvGrpSpPr>
        <p:grpSpPr>
          <a:xfrm>
            <a:off x="8596525" y="1908600"/>
            <a:ext cx="2932376" cy="2003950"/>
            <a:chOff x="2119625" y="3449000"/>
            <a:chExt cx="2932376" cy="2003950"/>
          </a:xfrm>
        </p:grpSpPr>
        <p:pic>
          <p:nvPicPr>
            <p:cNvPr id="639" name="Google Shape;639;g337eb7db8a0_0_9"/>
            <p:cNvPicPr preferRelativeResize="0"/>
            <p:nvPr/>
          </p:nvPicPr>
          <p:blipFill rotWithShape="1">
            <a:blip r:embed="rId3">
              <a:alphaModFix/>
            </a:blip>
            <a:srcRect r="83170"/>
            <a:stretch/>
          </p:blipFill>
          <p:spPr>
            <a:xfrm>
              <a:off x="2119625" y="3449000"/>
              <a:ext cx="1504823" cy="2003950"/>
            </a:xfrm>
            <a:prstGeom prst="rect">
              <a:avLst/>
            </a:prstGeom>
            <a:noFill/>
            <a:ln>
              <a:noFill/>
            </a:ln>
          </p:spPr>
        </p:pic>
        <p:pic>
          <p:nvPicPr>
            <p:cNvPr id="640" name="Google Shape;640;g337eb7db8a0_0_9"/>
            <p:cNvPicPr preferRelativeResize="0"/>
            <p:nvPr/>
          </p:nvPicPr>
          <p:blipFill rotWithShape="1">
            <a:blip r:embed="rId3">
              <a:alphaModFix/>
            </a:blip>
            <a:srcRect l="83612"/>
            <a:stretch/>
          </p:blipFill>
          <p:spPr>
            <a:xfrm>
              <a:off x="3586700" y="3449000"/>
              <a:ext cx="1465301" cy="2003950"/>
            </a:xfrm>
            <a:prstGeom prst="rect">
              <a:avLst/>
            </a:prstGeom>
            <a:noFill/>
            <a:ln>
              <a:noFill/>
            </a:ln>
          </p:spPr>
        </p:pic>
      </p:grpSp>
      <p:sp>
        <p:nvSpPr>
          <p:cNvPr id="641" name="Google Shape;641;g337eb7db8a0_0_9"/>
          <p:cNvSpPr txBox="1"/>
          <p:nvPr/>
        </p:nvSpPr>
        <p:spPr>
          <a:xfrm>
            <a:off x="2455425" y="3429000"/>
            <a:ext cx="4767900" cy="11955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700">
                <a:solidFill>
                  <a:schemeClr val="dk1"/>
                </a:solidFill>
              </a:rPr>
              <a:t>This is a pre-trained model: it already has seen code, API calls, and structured text!</a:t>
            </a:r>
            <a:endParaRPr sz="1700">
              <a:solidFill>
                <a:schemeClr val="dk1"/>
              </a:solidFill>
            </a:endParaRPr>
          </a:p>
        </p:txBody>
      </p:sp>
      <p:sp>
        <p:nvSpPr>
          <p:cNvPr id="642" name="Google Shape;642;g337eb7db8a0_0_9"/>
          <p:cNvSpPr txBox="1"/>
          <p:nvPr/>
        </p:nvSpPr>
        <p:spPr>
          <a:xfrm>
            <a:off x="5695000" y="5599800"/>
            <a:ext cx="4767900" cy="11955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endParaRPr sz="1700">
              <a:solidFill>
                <a:schemeClr val="dk1"/>
              </a:solidFill>
            </a:endParaRPr>
          </a:p>
        </p:txBody>
      </p:sp>
      <p:sp>
        <p:nvSpPr>
          <p:cNvPr id="643" name="Google Shape;643;g337eb7db8a0_0_9"/>
          <p:cNvSpPr/>
          <p:nvPr/>
        </p:nvSpPr>
        <p:spPr>
          <a:xfrm>
            <a:off x="1612375" y="4673100"/>
            <a:ext cx="5065800" cy="8028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The model starts generating its own API calls for different queries</a:t>
            </a:r>
            <a:endParaRPr sz="1900" b="1">
              <a:solidFill>
                <a:srgbClr val="FFFFFF"/>
              </a:solidFill>
            </a:endParaRPr>
          </a:p>
        </p:txBody>
      </p:sp>
      <p:sp>
        <p:nvSpPr>
          <p:cNvPr id="644" name="Google Shape;644;g337eb7db8a0_0_9"/>
          <p:cNvSpPr txBox="1"/>
          <p:nvPr/>
        </p:nvSpPr>
        <p:spPr>
          <a:xfrm>
            <a:off x="7836500" y="4848450"/>
            <a:ext cx="3692400" cy="452100"/>
          </a:xfrm>
          <a:prstGeom prst="rect">
            <a:avLst/>
          </a:prstGeom>
          <a:noFill/>
          <a:ln>
            <a:noFill/>
          </a:ln>
        </p:spPr>
        <p:txBody>
          <a:bodyPr spcFirstLastPara="1" wrap="square" lIns="91425" tIns="45700" rIns="91425" bIns="45700" anchor="ctr" anchorCtr="0">
            <a:normAutofit fontScale="62500" lnSpcReduction="20000"/>
          </a:bodyPr>
          <a:lstStyle/>
          <a:p>
            <a:pPr marL="0" lvl="0" indent="0" algn="ctr" rtl="0">
              <a:lnSpc>
                <a:spcPct val="150000"/>
              </a:lnSpc>
              <a:spcBef>
                <a:spcPts val="1000"/>
              </a:spcBef>
              <a:spcAft>
                <a:spcPts val="0"/>
              </a:spcAft>
              <a:buNone/>
            </a:pPr>
            <a:r>
              <a:rPr lang="en-US" sz="1700" b="1">
                <a:solidFill>
                  <a:schemeClr val="dk1"/>
                </a:solidFill>
              </a:rPr>
              <a:t>Few-shot Prompting</a:t>
            </a:r>
            <a:endParaRPr sz="1700" b="1">
              <a:solidFill>
                <a:schemeClr val="dk1"/>
              </a:solidFill>
            </a:endParaRPr>
          </a:p>
        </p:txBody>
      </p:sp>
      <p:cxnSp>
        <p:nvCxnSpPr>
          <p:cNvPr id="645" name="Google Shape;645;g337eb7db8a0_0_9"/>
          <p:cNvCxnSpPr/>
          <p:nvPr/>
        </p:nvCxnSpPr>
        <p:spPr>
          <a:xfrm>
            <a:off x="7079950" y="5074500"/>
            <a:ext cx="1184700" cy="0"/>
          </a:xfrm>
          <a:prstGeom prst="straightConnector1">
            <a:avLst/>
          </a:prstGeom>
          <a:noFill/>
          <a:ln w="19050" cap="flat" cmpd="sng">
            <a:solidFill>
              <a:srgbClr val="2955F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33794514c31_0_14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Accurate, Reliable, Trustworthy AI</a:t>
            </a:r>
            <a:endParaRPr sz="3600"/>
          </a:p>
        </p:txBody>
      </p:sp>
      <p:sp>
        <p:nvSpPr>
          <p:cNvPr id="127" name="Google Shape;127;g33794514c31_0_145"/>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a:t>
            </a:fld>
            <a:endParaRPr/>
          </a:p>
        </p:txBody>
      </p:sp>
      <p:sp>
        <p:nvSpPr>
          <p:cNvPr id="128" name="Google Shape;128;g33794514c31_0_145"/>
          <p:cNvSpPr txBox="1"/>
          <p:nvPr/>
        </p:nvSpPr>
        <p:spPr>
          <a:xfrm>
            <a:off x="938000" y="1908600"/>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b="1">
                <a:solidFill>
                  <a:schemeClr val="dk1"/>
                </a:solidFill>
              </a:rPr>
              <a:t>Why does this matter?</a:t>
            </a:r>
            <a:endParaRPr sz="1800" b="1">
              <a:solidFill>
                <a:schemeClr val="dk1"/>
              </a:solidFill>
            </a:endParaRPr>
          </a:p>
        </p:txBody>
      </p:sp>
      <p:sp>
        <p:nvSpPr>
          <p:cNvPr id="129" name="Google Shape;129;g33794514c31_0_145"/>
          <p:cNvSpPr txBox="1"/>
          <p:nvPr/>
        </p:nvSpPr>
        <p:spPr>
          <a:xfrm>
            <a:off x="1379825" y="2337900"/>
            <a:ext cx="9748500" cy="759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50000"/>
              </a:lnSpc>
              <a:spcBef>
                <a:spcPts val="1000"/>
              </a:spcBef>
              <a:spcAft>
                <a:spcPts val="0"/>
              </a:spcAft>
              <a:buNone/>
            </a:pPr>
            <a:r>
              <a:rPr lang="en-US" sz="1800">
                <a:solidFill>
                  <a:schemeClr val="dk1"/>
                </a:solidFill>
              </a:rPr>
              <a:t>Although we only tend to speak about its powerful performance, AI systems possess </a:t>
            </a:r>
            <a:r>
              <a:rPr lang="en-US" sz="1800" b="1">
                <a:solidFill>
                  <a:srgbClr val="990000"/>
                </a:solidFill>
              </a:rPr>
              <a:t>limitations</a:t>
            </a:r>
            <a:r>
              <a:rPr lang="en-US" sz="1800">
                <a:solidFill>
                  <a:schemeClr val="dk1"/>
                </a:solidFill>
              </a:rPr>
              <a:t>!</a:t>
            </a:r>
            <a:endParaRPr sz="1800">
              <a:solidFill>
                <a:schemeClr val="dk1"/>
              </a:solidFill>
            </a:endParaRPr>
          </a:p>
        </p:txBody>
      </p:sp>
      <p:sp>
        <p:nvSpPr>
          <p:cNvPr id="130" name="Google Shape;130;g33794514c31_0_145"/>
          <p:cNvSpPr txBox="1"/>
          <p:nvPr/>
        </p:nvSpPr>
        <p:spPr>
          <a:xfrm>
            <a:off x="1089750" y="4331675"/>
            <a:ext cx="2820000" cy="11766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Jumps to the most statistically likely answer</a:t>
            </a:r>
            <a:endParaRPr sz="1800">
              <a:solidFill>
                <a:schemeClr val="dk1"/>
              </a:solidFill>
            </a:endParaRPr>
          </a:p>
        </p:txBody>
      </p:sp>
      <p:sp>
        <p:nvSpPr>
          <p:cNvPr id="131" name="Google Shape;131;g33794514c31_0_145"/>
          <p:cNvSpPr/>
          <p:nvPr/>
        </p:nvSpPr>
        <p:spPr>
          <a:xfrm>
            <a:off x="1049088" y="3369450"/>
            <a:ext cx="2912700" cy="802800"/>
          </a:xfrm>
          <a:prstGeom prst="roundRect">
            <a:avLst>
              <a:gd name="adj" fmla="val 16667"/>
            </a:avLst>
          </a:prstGeom>
          <a:solidFill>
            <a:srgbClr val="E06666"/>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chemeClr val="lt1"/>
                </a:solidFill>
              </a:rPr>
              <a:t>Incorrect decisions</a:t>
            </a:r>
            <a:endParaRPr sz="1900" b="1">
              <a:solidFill>
                <a:srgbClr val="FFFFFF"/>
              </a:solidFill>
            </a:endParaRPr>
          </a:p>
        </p:txBody>
      </p:sp>
      <p:sp>
        <p:nvSpPr>
          <p:cNvPr id="132" name="Google Shape;132;g33794514c31_0_145"/>
          <p:cNvSpPr txBox="1"/>
          <p:nvPr/>
        </p:nvSpPr>
        <p:spPr>
          <a:xfrm>
            <a:off x="4454575" y="4126100"/>
            <a:ext cx="6942300" cy="109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t>User:</a:t>
            </a:r>
            <a:r>
              <a:rPr lang="en-US" sz="1700"/>
              <a:t> "If a train travels 60 mph for 2 hours and then 40 mph for 1 hour, what is the average speed?"</a:t>
            </a:r>
            <a:endParaRPr sz="1700"/>
          </a:p>
          <a:p>
            <a:pPr marL="0" lvl="0" indent="0" algn="l" rtl="0">
              <a:spcBef>
                <a:spcPts val="1000"/>
              </a:spcBef>
              <a:spcAft>
                <a:spcPts val="1000"/>
              </a:spcAft>
              <a:buNone/>
            </a:pPr>
            <a:r>
              <a:rPr lang="en-US" sz="1700" b="1"/>
              <a:t>AI Response:</a:t>
            </a:r>
            <a:r>
              <a:rPr lang="en-US" sz="1700"/>
              <a:t> "The average speed is (60 + 40) / 2 = 50 mph."</a:t>
            </a:r>
            <a:endParaRPr sz="1700"/>
          </a:p>
        </p:txBody>
      </p:sp>
      <p:pic>
        <p:nvPicPr>
          <p:cNvPr id="133" name="Google Shape;133;g33794514c31_0_145"/>
          <p:cNvPicPr preferRelativeResize="0"/>
          <p:nvPr/>
        </p:nvPicPr>
        <p:blipFill>
          <a:blip r:embed="rId3">
            <a:alphaModFix/>
          </a:blip>
          <a:stretch>
            <a:fillRect/>
          </a:stretch>
        </p:blipFill>
        <p:spPr>
          <a:xfrm>
            <a:off x="6121325" y="2886525"/>
            <a:ext cx="3608799" cy="3227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337eb7db8a0_0_57"/>
          <p:cNvSpPr txBox="1"/>
          <p:nvPr/>
        </p:nvSpPr>
        <p:spPr>
          <a:xfrm>
            <a:off x="8053425" y="520400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API didn’t add value?</a:t>
            </a:r>
            <a:endParaRPr>
              <a:solidFill>
                <a:schemeClr val="dk1"/>
              </a:solidFill>
            </a:endParaRPr>
          </a:p>
          <a:p>
            <a:pPr marL="457200" lvl="0" indent="457200" algn="l" rtl="0">
              <a:spcBef>
                <a:spcPts val="0"/>
              </a:spcBef>
              <a:spcAft>
                <a:spcPts val="0"/>
              </a:spcAft>
              <a:buNone/>
            </a:pPr>
            <a:r>
              <a:rPr lang="en-US" b="1">
                <a:solidFill>
                  <a:srgbClr val="2955F2"/>
                </a:solidFill>
              </a:rPr>
              <a:t>Remove it!</a:t>
            </a:r>
            <a:endParaRPr>
              <a:solidFill>
                <a:srgbClr val="2955F2"/>
              </a:solidFill>
            </a:endParaRPr>
          </a:p>
        </p:txBody>
      </p:sp>
      <p:sp>
        <p:nvSpPr>
          <p:cNvPr id="651" name="Google Shape;651;g337eb7db8a0_0_5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ToolFormer</a:t>
            </a:r>
            <a:endParaRPr sz="3600"/>
          </a:p>
        </p:txBody>
      </p:sp>
      <p:sp>
        <p:nvSpPr>
          <p:cNvPr id="652" name="Google Shape;652;g337eb7db8a0_0_57"/>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40</a:t>
            </a:fld>
            <a:endParaRPr/>
          </a:p>
        </p:txBody>
      </p:sp>
      <p:sp>
        <p:nvSpPr>
          <p:cNvPr id="653" name="Google Shape;653;g337eb7db8a0_0_57"/>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654" name="Google Shape;654;g337eb7db8a0_0_57"/>
          <p:cNvSpPr txBox="1"/>
          <p:nvPr/>
        </p:nvSpPr>
        <p:spPr>
          <a:xfrm>
            <a:off x="3514700" y="6201150"/>
            <a:ext cx="8014200" cy="759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50000"/>
              </a:lnSpc>
              <a:spcBef>
                <a:spcPts val="1000"/>
              </a:spcBef>
              <a:spcAft>
                <a:spcPts val="0"/>
              </a:spcAft>
              <a:buNone/>
            </a:pPr>
            <a:r>
              <a:rPr lang="en-US" sz="800">
                <a:solidFill>
                  <a:schemeClr val="dk2"/>
                </a:solidFill>
              </a:rPr>
              <a:t>Wang, Zhiruo, et al. "What are tools anyway? a survey from the language model perspective." arXiv preprint arXiv:2403.15452 (2024). Schick, T., Dwivedi-Yu, J., Dessì, R., Raileanu, R., Lomeli, M., Hambro, E., ... &amp; Scialom, T. (2024). Toolformer: Language models can teach themselves to use tools. Advances in Neural Information Processing Systems, 36.</a:t>
            </a:r>
            <a:endParaRPr sz="800">
              <a:solidFill>
                <a:schemeClr val="dk2"/>
              </a:solidFill>
            </a:endParaRPr>
          </a:p>
        </p:txBody>
      </p:sp>
      <p:sp>
        <p:nvSpPr>
          <p:cNvPr id="655" name="Google Shape;655;g337eb7db8a0_0_57"/>
          <p:cNvSpPr txBox="1"/>
          <p:nvPr/>
        </p:nvSpPr>
        <p:spPr>
          <a:xfrm>
            <a:off x="938000" y="1908600"/>
            <a:ext cx="103245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800" b="1">
                <a:solidFill>
                  <a:schemeClr val="dk1"/>
                </a:solidFill>
              </a:rPr>
              <a:t>Objective: </a:t>
            </a:r>
            <a:r>
              <a:rPr lang="en-US" sz="1800">
                <a:solidFill>
                  <a:schemeClr val="dk1"/>
                </a:solidFill>
              </a:rPr>
              <a:t>The LLM learns to use different tools through API calls</a:t>
            </a:r>
            <a:endParaRPr sz="1800">
              <a:solidFill>
                <a:schemeClr val="dk1"/>
              </a:solidFill>
            </a:endParaRPr>
          </a:p>
        </p:txBody>
      </p:sp>
      <p:sp>
        <p:nvSpPr>
          <p:cNvPr id="656" name="Google Shape;656;g337eb7db8a0_0_57"/>
          <p:cNvSpPr txBox="1"/>
          <p:nvPr/>
        </p:nvSpPr>
        <p:spPr>
          <a:xfrm>
            <a:off x="880825" y="7344550"/>
            <a:ext cx="10515600" cy="357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 </a:t>
            </a:r>
            <a:r>
              <a:rPr lang="en-US" sz="1100" b="1">
                <a:solidFill>
                  <a:schemeClr val="dk1"/>
                </a:solidFill>
              </a:rPr>
              <a:t>Step 2: Executing API Calls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The AI </a:t>
            </a:r>
            <a:r>
              <a:rPr lang="en-US" sz="1100" b="1">
                <a:solidFill>
                  <a:schemeClr val="dk1"/>
                </a:solidFill>
              </a:rPr>
              <a:t>sends generated API calls</a:t>
            </a:r>
            <a:r>
              <a:rPr lang="en-US" sz="1100">
                <a:solidFill>
                  <a:schemeClr val="dk1"/>
                </a:solidFill>
              </a:rPr>
              <a:t> to external tools (e.g., </a:t>
            </a:r>
            <a:r>
              <a:rPr lang="en-US" sz="1100" b="1">
                <a:solidFill>
                  <a:schemeClr val="dk1"/>
                </a:solidFill>
              </a:rPr>
              <a:t>search engines, calculators, translation APIs</a:t>
            </a:r>
            <a:r>
              <a:rPr lang="en-US"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These tools </a:t>
            </a:r>
            <a:r>
              <a:rPr lang="en-US" sz="1100" b="1">
                <a:solidFill>
                  <a:schemeClr val="dk1"/>
                </a:solidFill>
              </a:rPr>
              <a:t>return factual, real-time responses</a:t>
            </a:r>
            <a:r>
              <a:rPr lang="en-US" sz="1100">
                <a:solidFill>
                  <a:schemeClr val="dk1"/>
                </a:solidFill>
              </a:rPr>
              <a:t>.</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 </a:t>
            </a:r>
            <a:r>
              <a:rPr lang="en-US" sz="1100" b="1">
                <a:solidFill>
                  <a:schemeClr val="dk1"/>
                </a:solidFill>
              </a:rPr>
              <a:t>Step 3: Filtering Useful API Calls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Toolformer </a:t>
            </a:r>
            <a:r>
              <a:rPr lang="en-US" sz="1100" b="1">
                <a:solidFill>
                  <a:schemeClr val="dk1"/>
                </a:solidFill>
              </a:rPr>
              <a:t>compares generated responses</a:t>
            </a:r>
            <a:r>
              <a:rPr lang="en-US" sz="1100">
                <a:solidFill>
                  <a:schemeClr val="dk1"/>
                </a:solidFill>
              </a:rPr>
              <a:t> to its own predictions and asks:</a:t>
            </a:r>
            <a:br>
              <a:rPr lang="en-US" sz="1100">
                <a:solidFill>
                  <a:schemeClr val="dk1"/>
                </a:solidFill>
              </a:rPr>
            </a:br>
            <a:r>
              <a:rPr lang="en-US" sz="1100" i="1">
                <a:solidFill>
                  <a:schemeClr val="dk1"/>
                </a:solidFill>
              </a:rPr>
              <a:t>“Did this API call improve my answer?”</a:t>
            </a:r>
            <a:endParaRPr sz="1100" i="1">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If </a:t>
            </a:r>
            <a:r>
              <a:rPr lang="en-US" sz="1100" b="1">
                <a:solidFill>
                  <a:schemeClr val="dk1"/>
                </a:solidFill>
              </a:rPr>
              <a:t>yes</a:t>
            </a:r>
            <a:r>
              <a:rPr lang="en-US" sz="1100">
                <a:solidFill>
                  <a:schemeClr val="dk1"/>
                </a:solidFill>
              </a:rPr>
              <a:t>, it keeps the API call; if </a:t>
            </a:r>
            <a:r>
              <a:rPr lang="en-US" sz="1100" b="1">
                <a:solidFill>
                  <a:schemeClr val="dk1"/>
                </a:solidFill>
              </a:rPr>
              <a:t>no</a:t>
            </a:r>
            <a:r>
              <a:rPr lang="en-US" sz="1100">
                <a:solidFill>
                  <a:schemeClr val="dk1"/>
                </a:solidFill>
              </a:rPr>
              <a:t>, it discards it.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US" sz="1100">
                <a:solidFill>
                  <a:schemeClr val="dk1"/>
                </a:solidFill>
              </a:rPr>
              <a:t>This </a:t>
            </a:r>
            <a:r>
              <a:rPr lang="en-US" sz="1100" b="1">
                <a:solidFill>
                  <a:schemeClr val="dk1"/>
                </a:solidFill>
              </a:rPr>
              <a:t>reinforces the best tool-use strategies</a:t>
            </a:r>
            <a:r>
              <a:rPr lang="en-US" sz="1100">
                <a:solidFill>
                  <a:schemeClr val="dk1"/>
                </a:solidFill>
              </a:rPr>
              <a:t> while removing unnecessary calls.</a:t>
            </a: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 </a:t>
            </a:r>
            <a:r>
              <a:rPr lang="en-US" sz="1100" b="1">
                <a:solidFill>
                  <a:schemeClr val="dk1"/>
                </a:solidFill>
              </a:rPr>
              <a:t>Step 4: Fine-Tuning on the New Dataset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The AI is </a:t>
            </a:r>
            <a:r>
              <a:rPr lang="en-US" sz="1100" b="1">
                <a:solidFill>
                  <a:schemeClr val="dk1"/>
                </a:solidFill>
              </a:rPr>
              <a:t>fine-tuned</a:t>
            </a:r>
            <a:r>
              <a:rPr lang="en-US" sz="1100">
                <a:solidFill>
                  <a:schemeClr val="dk1"/>
                </a:solidFill>
              </a:rPr>
              <a:t> on its filtered dataset, allowing it to </a:t>
            </a:r>
            <a:r>
              <a:rPr lang="en-US" sz="1100" b="1">
                <a:solidFill>
                  <a:schemeClr val="dk1"/>
                </a:solidFill>
              </a:rPr>
              <a:t>automatically integrate API calls into its responses</a:t>
            </a:r>
            <a:r>
              <a:rPr lang="en-US" sz="1100">
                <a:solidFill>
                  <a:schemeClr val="dk1"/>
                </a:solidFill>
              </a:rPr>
              <a:t> when needed.</a:t>
            </a:r>
            <a:endParaRPr sz="1100">
              <a:solidFill>
                <a:schemeClr val="dk1"/>
              </a:solidFill>
            </a:endParaRPr>
          </a:p>
          <a:p>
            <a:pPr marL="0" lvl="0" indent="0" algn="l" rtl="0">
              <a:lnSpc>
                <a:spcPct val="115000"/>
              </a:lnSpc>
              <a:spcBef>
                <a:spcPts val="1200"/>
              </a:spcBef>
              <a:spcAft>
                <a:spcPts val="1200"/>
              </a:spcAft>
              <a:buNone/>
            </a:pPr>
            <a:r>
              <a:rPr lang="en-US" sz="1100">
                <a:solidFill>
                  <a:schemeClr val="dk1"/>
                </a:solidFill>
              </a:rPr>
              <a:t>📌 </a:t>
            </a:r>
            <a:r>
              <a:rPr lang="en-US" sz="1100" b="1">
                <a:solidFill>
                  <a:schemeClr val="dk1"/>
                </a:solidFill>
              </a:rPr>
              <a:t>Key Insight:</a:t>
            </a:r>
            <a:r>
              <a:rPr lang="en-US" sz="1100">
                <a:solidFill>
                  <a:schemeClr val="dk1"/>
                </a:solidFill>
              </a:rPr>
              <a:t> Toolformer doesn’t need explicit human supervision—</a:t>
            </a:r>
            <a:r>
              <a:rPr lang="en-US" sz="1100" b="1">
                <a:solidFill>
                  <a:schemeClr val="dk1"/>
                </a:solidFill>
              </a:rPr>
              <a:t>it refines its tool-use skills by evaluating its own performance!</a:t>
            </a:r>
            <a:endParaRPr sz="1100" b="1">
              <a:solidFill>
                <a:schemeClr val="dk1"/>
              </a:solidFill>
            </a:endParaRPr>
          </a:p>
        </p:txBody>
      </p:sp>
      <p:sp>
        <p:nvSpPr>
          <p:cNvPr id="657" name="Google Shape;657;g337eb7db8a0_0_57"/>
          <p:cNvSpPr txBox="1"/>
          <p:nvPr/>
        </p:nvSpPr>
        <p:spPr>
          <a:xfrm>
            <a:off x="1352275" y="2453700"/>
            <a:ext cx="4277100" cy="5451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50000"/>
              </a:lnSpc>
              <a:spcBef>
                <a:spcPts val="1000"/>
              </a:spcBef>
              <a:spcAft>
                <a:spcPts val="0"/>
              </a:spcAft>
              <a:buNone/>
            </a:pPr>
            <a:r>
              <a:rPr lang="en-US" sz="1700" b="1">
                <a:solidFill>
                  <a:srgbClr val="2955F2"/>
                </a:solidFill>
              </a:rPr>
              <a:t>Step 2:</a:t>
            </a:r>
            <a:r>
              <a:rPr lang="en-US" sz="1700" b="1">
                <a:solidFill>
                  <a:schemeClr val="dk1"/>
                </a:solidFill>
              </a:rPr>
              <a:t> Executing API Calls</a:t>
            </a:r>
            <a:endParaRPr sz="1700">
              <a:solidFill>
                <a:schemeClr val="dk1"/>
              </a:solidFill>
            </a:endParaRPr>
          </a:p>
        </p:txBody>
      </p:sp>
      <p:sp>
        <p:nvSpPr>
          <p:cNvPr id="658" name="Google Shape;658;g337eb7db8a0_0_57"/>
          <p:cNvSpPr txBox="1"/>
          <p:nvPr/>
        </p:nvSpPr>
        <p:spPr>
          <a:xfrm>
            <a:off x="1412425" y="2903900"/>
            <a:ext cx="7794900" cy="5451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50000"/>
              </a:lnSpc>
              <a:spcBef>
                <a:spcPts val="1000"/>
              </a:spcBef>
              <a:spcAft>
                <a:spcPts val="0"/>
              </a:spcAft>
              <a:buNone/>
            </a:pPr>
            <a:r>
              <a:rPr lang="en-US" sz="1700">
                <a:solidFill>
                  <a:schemeClr val="dk1"/>
                </a:solidFill>
              </a:rPr>
              <a:t>Toolformer test its own generated API calls by inserting them into queries </a:t>
            </a:r>
            <a:endParaRPr sz="1700">
              <a:solidFill>
                <a:schemeClr val="dk1"/>
              </a:solidFill>
            </a:endParaRPr>
          </a:p>
        </p:txBody>
      </p:sp>
      <p:grpSp>
        <p:nvGrpSpPr>
          <p:cNvPr id="659" name="Google Shape;659;g337eb7db8a0_0_57"/>
          <p:cNvGrpSpPr/>
          <p:nvPr/>
        </p:nvGrpSpPr>
        <p:grpSpPr>
          <a:xfrm>
            <a:off x="8596525" y="1908600"/>
            <a:ext cx="2932376" cy="2003950"/>
            <a:chOff x="2119625" y="3449000"/>
            <a:chExt cx="2932376" cy="2003950"/>
          </a:xfrm>
        </p:grpSpPr>
        <p:pic>
          <p:nvPicPr>
            <p:cNvPr id="660" name="Google Shape;660;g337eb7db8a0_0_57"/>
            <p:cNvPicPr preferRelativeResize="0"/>
            <p:nvPr/>
          </p:nvPicPr>
          <p:blipFill rotWithShape="1">
            <a:blip r:embed="rId3">
              <a:alphaModFix/>
            </a:blip>
            <a:srcRect r="83170"/>
            <a:stretch/>
          </p:blipFill>
          <p:spPr>
            <a:xfrm>
              <a:off x="2119625" y="3449000"/>
              <a:ext cx="1504823" cy="2003950"/>
            </a:xfrm>
            <a:prstGeom prst="rect">
              <a:avLst/>
            </a:prstGeom>
            <a:noFill/>
            <a:ln>
              <a:noFill/>
            </a:ln>
          </p:spPr>
        </p:pic>
        <p:pic>
          <p:nvPicPr>
            <p:cNvPr id="661" name="Google Shape;661;g337eb7db8a0_0_57"/>
            <p:cNvPicPr preferRelativeResize="0"/>
            <p:nvPr/>
          </p:nvPicPr>
          <p:blipFill rotWithShape="1">
            <a:blip r:embed="rId3">
              <a:alphaModFix/>
            </a:blip>
            <a:srcRect l="83612"/>
            <a:stretch/>
          </p:blipFill>
          <p:spPr>
            <a:xfrm>
              <a:off x="3586700" y="3449000"/>
              <a:ext cx="1465301" cy="2003950"/>
            </a:xfrm>
            <a:prstGeom prst="rect">
              <a:avLst/>
            </a:prstGeom>
            <a:noFill/>
            <a:ln>
              <a:noFill/>
            </a:ln>
          </p:spPr>
        </p:pic>
      </p:grpSp>
      <p:sp>
        <p:nvSpPr>
          <p:cNvPr id="662" name="Google Shape;662;g337eb7db8a0_0_57"/>
          <p:cNvSpPr/>
          <p:nvPr/>
        </p:nvSpPr>
        <p:spPr>
          <a:xfrm>
            <a:off x="1153900" y="3900925"/>
            <a:ext cx="2798700" cy="653700"/>
          </a:xfrm>
          <a:prstGeom prst="roundRect">
            <a:avLst>
              <a:gd name="adj" fmla="val 16667"/>
            </a:avLst>
          </a:prstGeom>
          <a:noFill/>
          <a:ln w="19050" cap="flat" cmpd="sng">
            <a:solidFill>
              <a:srgbClr val="E69138"/>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The model decides when a tool is needed and adds an API call</a:t>
            </a:r>
            <a:endParaRPr/>
          </a:p>
        </p:txBody>
      </p:sp>
      <p:sp>
        <p:nvSpPr>
          <p:cNvPr id="663" name="Google Shape;663;g337eb7db8a0_0_57"/>
          <p:cNvSpPr/>
          <p:nvPr/>
        </p:nvSpPr>
        <p:spPr>
          <a:xfrm>
            <a:off x="4696650" y="3900925"/>
            <a:ext cx="2798700" cy="653700"/>
          </a:xfrm>
          <a:prstGeom prst="roundRect">
            <a:avLst>
              <a:gd name="adj" fmla="val 16667"/>
            </a:avLst>
          </a:prstGeom>
          <a:noFill/>
          <a:ln w="19050" cap="flat" cmpd="sng">
            <a:solidFill>
              <a:srgbClr val="E69138"/>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Execute the API call and retrieve the response</a:t>
            </a:r>
            <a:endParaRPr/>
          </a:p>
        </p:txBody>
      </p:sp>
      <p:sp>
        <p:nvSpPr>
          <p:cNvPr id="664" name="Google Shape;664;g337eb7db8a0_0_57"/>
          <p:cNvSpPr/>
          <p:nvPr/>
        </p:nvSpPr>
        <p:spPr>
          <a:xfrm>
            <a:off x="8082315" y="3900925"/>
            <a:ext cx="2798700" cy="653700"/>
          </a:xfrm>
          <a:prstGeom prst="roundRect">
            <a:avLst>
              <a:gd name="adj" fmla="val 16667"/>
            </a:avLst>
          </a:prstGeom>
          <a:noFill/>
          <a:ln w="19050" cap="flat" cmpd="sng">
            <a:solidFill>
              <a:srgbClr val="E69138"/>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Compare API output vs. Model’s Own Predict</a:t>
            </a:r>
            <a:endParaRPr/>
          </a:p>
        </p:txBody>
      </p:sp>
      <p:sp>
        <p:nvSpPr>
          <p:cNvPr id="665" name="Google Shape;665;g337eb7db8a0_0_57"/>
          <p:cNvSpPr/>
          <p:nvPr/>
        </p:nvSpPr>
        <p:spPr>
          <a:xfrm>
            <a:off x="987175" y="3710050"/>
            <a:ext cx="365100" cy="365100"/>
          </a:xfrm>
          <a:prstGeom prst="ellipse">
            <a:avLst/>
          </a:prstGeom>
          <a:solidFill>
            <a:srgbClr val="E69138"/>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b="1">
                <a:solidFill>
                  <a:schemeClr val="lt1"/>
                </a:solidFill>
              </a:rPr>
              <a:t>1</a:t>
            </a:r>
            <a:endParaRPr b="1">
              <a:solidFill>
                <a:schemeClr val="lt1"/>
              </a:solidFill>
            </a:endParaRPr>
          </a:p>
        </p:txBody>
      </p:sp>
      <p:sp>
        <p:nvSpPr>
          <p:cNvPr id="666" name="Google Shape;666;g337eb7db8a0_0_57"/>
          <p:cNvSpPr/>
          <p:nvPr/>
        </p:nvSpPr>
        <p:spPr>
          <a:xfrm>
            <a:off x="4566475" y="3710050"/>
            <a:ext cx="365100" cy="365100"/>
          </a:xfrm>
          <a:prstGeom prst="ellipse">
            <a:avLst/>
          </a:prstGeom>
          <a:solidFill>
            <a:srgbClr val="E69138"/>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b="1">
                <a:solidFill>
                  <a:schemeClr val="lt1"/>
                </a:solidFill>
              </a:rPr>
              <a:t>2</a:t>
            </a:r>
            <a:endParaRPr b="1">
              <a:solidFill>
                <a:schemeClr val="lt1"/>
              </a:solidFill>
            </a:endParaRPr>
          </a:p>
        </p:txBody>
      </p:sp>
      <p:sp>
        <p:nvSpPr>
          <p:cNvPr id="667" name="Google Shape;667;g337eb7db8a0_0_57"/>
          <p:cNvSpPr/>
          <p:nvPr/>
        </p:nvSpPr>
        <p:spPr>
          <a:xfrm>
            <a:off x="7896400" y="3684400"/>
            <a:ext cx="365100" cy="365100"/>
          </a:xfrm>
          <a:prstGeom prst="ellipse">
            <a:avLst/>
          </a:prstGeom>
          <a:solidFill>
            <a:srgbClr val="E69138"/>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b="1">
                <a:solidFill>
                  <a:schemeClr val="lt1"/>
                </a:solidFill>
              </a:rPr>
              <a:t>3</a:t>
            </a:r>
            <a:endParaRPr b="1">
              <a:solidFill>
                <a:schemeClr val="lt1"/>
              </a:solidFill>
            </a:endParaRPr>
          </a:p>
        </p:txBody>
      </p:sp>
      <p:sp>
        <p:nvSpPr>
          <p:cNvPr id="668" name="Google Shape;668;g337eb7db8a0_0_57"/>
          <p:cNvSpPr txBox="1"/>
          <p:nvPr/>
        </p:nvSpPr>
        <p:spPr>
          <a:xfrm>
            <a:off x="1012325" y="466232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What is the exchange rate of USD to EUR today?</a:t>
            </a:r>
            <a:endParaRPr i="1"/>
          </a:p>
        </p:txBody>
      </p:sp>
      <p:sp>
        <p:nvSpPr>
          <p:cNvPr id="669" name="Google Shape;669;g337eb7db8a0_0_57"/>
          <p:cNvSpPr txBox="1"/>
          <p:nvPr/>
        </p:nvSpPr>
        <p:spPr>
          <a:xfrm>
            <a:off x="1212200" y="5285075"/>
            <a:ext cx="2370300" cy="3540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lt1"/>
                </a:solidFill>
                <a:latin typeface="Roboto Mono"/>
                <a:ea typeface="Roboto Mono"/>
                <a:cs typeface="Roboto Mono"/>
                <a:sym typeface="Roboto Mono"/>
              </a:rPr>
              <a:t>exchange_rate(USD, EUR)</a:t>
            </a:r>
            <a:endParaRPr sz="1100">
              <a:solidFill>
                <a:schemeClr val="lt1"/>
              </a:solidFill>
            </a:endParaRPr>
          </a:p>
        </p:txBody>
      </p:sp>
      <p:sp>
        <p:nvSpPr>
          <p:cNvPr id="670" name="Google Shape;670;g337eb7db8a0_0_57"/>
          <p:cNvSpPr txBox="1"/>
          <p:nvPr/>
        </p:nvSpPr>
        <p:spPr>
          <a:xfrm>
            <a:off x="4596000" y="4731400"/>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1 USD = 0.91 EUR</a:t>
            </a:r>
            <a:endParaRPr i="1"/>
          </a:p>
        </p:txBody>
      </p:sp>
      <p:sp>
        <p:nvSpPr>
          <p:cNvPr id="671" name="Google Shape;671;g337eb7db8a0_0_57"/>
          <p:cNvSpPr txBox="1"/>
          <p:nvPr/>
        </p:nvSpPr>
        <p:spPr>
          <a:xfrm>
            <a:off x="8053425" y="461817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API result </a:t>
            </a:r>
            <a:r>
              <a:rPr lang="en-US" b="1">
                <a:solidFill>
                  <a:schemeClr val="dk1"/>
                </a:solidFill>
              </a:rPr>
              <a:t>more reliable</a:t>
            </a:r>
            <a:r>
              <a:rPr lang="en-US">
                <a:solidFill>
                  <a:schemeClr val="dk1"/>
                </a:solidFill>
              </a:rPr>
              <a:t>? </a:t>
            </a:r>
            <a:endParaRPr>
              <a:solidFill>
                <a:schemeClr val="dk1"/>
              </a:solidFill>
            </a:endParaRPr>
          </a:p>
          <a:p>
            <a:pPr marL="457200" lvl="0" indent="457200" algn="l" rtl="0">
              <a:spcBef>
                <a:spcPts val="0"/>
              </a:spcBef>
              <a:spcAft>
                <a:spcPts val="0"/>
              </a:spcAft>
              <a:buNone/>
            </a:pPr>
            <a:r>
              <a:rPr lang="en-US" b="1">
                <a:solidFill>
                  <a:srgbClr val="2955F2"/>
                </a:solidFill>
              </a:rPr>
              <a:t>Keep the tool use</a:t>
            </a:r>
            <a:r>
              <a:rPr lang="en-US">
                <a:solidFill>
                  <a:srgbClr val="2955F2"/>
                </a:solidFill>
              </a:rPr>
              <a:t>!</a:t>
            </a:r>
            <a:endParaRPr>
              <a:solidFill>
                <a:srgbClr val="2955F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337eb7db8a0_0_9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ToolFormer</a:t>
            </a:r>
            <a:endParaRPr sz="3600"/>
          </a:p>
        </p:txBody>
      </p:sp>
      <p:sp>
        <p:nvSpPr>
          <p:cNvPr id="677" name="Google Shape;677;g337eb7db8a0_0_99"/>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41</a:t>
            </a:fld>
            <a:endParaRPr/>
          </a:p>
        </p:txBody>
      </p:sp>
      <p:sp>
        <p:nvSpPr>
          <p:cNvPr id="678" name="Google Shape;678;g337eb7db8a0_0_99"/>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679" name="Google Shape;679;g337eb7db8a0_0_99"/>
          <p:cNvSpPr txBox="1"/>
          <p:nvPr/>
        </p:nvSpPr>
        <p:spPr>
          <a:xfrm>
            <a:off x="3514700" y="6201150"/>
            <a:ext cx="8014200" cy="759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50000"/>
              </a:lnSpc>
              <a:spcBef>
                <a:spcPts val="1000"/>
              </a:spcBef>
              <a:spcAft>
                <a:spcPts val="0"/>
              </a:spcAft>
              <a:buNone/>
            </a:pPr>
            <a:r>
              <a:rPr lang="en-US" sz="800">
                <a:solidFill>
                  <a:schemeClr val="dk2"/>
                </a:solidFill>
              </a:rPr>
              <a:t>Wang, Zhiruo, et al. "What are tools anyway? a survey from the language model perspective." arXiv preprint arXiv:2403.15452 (2024). Schick, T., Dwivedi-Yu, J., Dessì, R., Raileanu, R., Lomeli, M., Hambro, E., ... &amp; Scialom, T. (2024). Toolformer: Language models can teach themselves to use tools. Advances in Neural Information Processing Systems, 36.</a:t>
            </a:r>
            <a:endParaRPr sz="800">
              <a:solidFill>
                <a:schemeClr val="dk2"/>
              </a:solidFill>
            </a:endParaRPr>
          </a:p>
        </p:txBody>
      </p:sp>
      <p:sp>
        <p:nvSpPr>
          <p:cNvPr id="680" name="Google Shape;680;g337eb7db8a0_0_99"/>
          <p:cNvSpPr txBox="1"/>
          <p:nvPr/>
        </p:nvSpPr>
        <p:spPr>
          <a:xfrm>
            <a:off x="938000" y="1908600"/>
            <a:ext cx="10324500" cy="5451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50000"/>
              </a:lnSpc>
              <a:spcBef>
                <a:spcPts val="1000"/>
              </a:spcBef>
              <a:spcAft>
                <a:spcPts val="0"/>
              </a:spcAft>
              <a:buNone/>
            </a:pPr>
            <a:r>
              <a:rPr lang="en-US" sz="1800" b="1">
                <a:solidFill>
                  <a:schemeClr val="dk1"/>
                </a:solidFill>
              </a:rPr>
              <a:t>Objective: </a:t>
            </a:r>
            <a:r>
              <a:rPr lang="en-US" sz="1800">
                <a:solidFill>
                  <a:schemeClr val="dk1"/>
                </a:solidFill>
              </a:rPr>
              <a:t>The LLM learns to use different tools through API calls</a:t>
            </a:r>
            <a:endParaRPr sz="1800">
              <a:solidFill>
                <a:schemeClr val="dk1"/>
              </a:solidFill>
            </a:endParaRPr>
          </a:p>
        </p:txBody>
      </p:sp>
      <p:sp>
        <p:nvSpPr>
          <p:cNvPr id="681" name="Google Shape;681;g337eb7db8a0_0_99"/>
          <p:cNvSpPr txBox="1"/>
          <p:nvPr/>
        </p:nvSpPr>
        <p:spPr>
          <a:xfrm>
            <a:off x="880825" y="7344550"/>
            <a:ext cx="10515600" cy="139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200"/>
              </a:spcBef>
              <a:spcAft>
                <a:spcPts val="0"/>
              </a:spcAft>
              <a:buNone/>
            </a:pPr>
            <a:r>
              <a:rPr lang="en-US" sz="1100">
                <a:solidFill>
                  <a:schemeClr val="dk1"/>
                </a:solidFill>
              </a:rPr>
              <a:t>🔹 </a:t>
            </a:r>
            <a:r>
              <a:rPr lang="en-US" sz="1100" b="1">
                <a:solidFill>
                  <a:schemeClr val="dk1"/>
                </a:solidFill>
              </a:rPr>
              <a:t>Step 4: Fine-Tuning on the New Dataset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sz="1100">
                <a:solidFill>
                  <a:schemeClr val="dk1"/>
                </a:solidFill>
              </a:rPr>
              <a:t>The AI is </a:t>
            </a:r>
            <a:r>
              <a:rPr lang="en-US" sz="1100" b="1">
                <a:solidFill>
                  <a:schemeClr val="dk1"/>
                </a:solidFill>
              </a:rPr>
              <a:t>fine-tuned</a:t>
            </a:r>
            <a:r>
              <a:rPr lang="en-US" sz="1100">
                <a:solidFill>
                  <a:schemeClr val="dk1"/>
                </a:solidFill>
              </a:rPr>
              <a:t> on its filtered dataset, allowing it to </a:t>
            </a:r>
            <a:r>
              <a:rPr lang="en-US" sz="1100" b="1">
                <a:solidFill>
                  <a:schemeClr val="dk1"/>
                </a:solidFill>
              </a:rPr>
              <a:t>automatically integrate API calls into its responses</a:t>
            </a:r>
            <a:r>
              <a:rPr lang="en-US" sz="1100">
                <a:solidFill>
                  <a:schemeClr val="dk1"/>
                </a:solidFill>
              </a:rPr>
              <a:t> when needed.</a:t>
            </a:r>
            <a:endParaRPr sz="1100">
              <a:solidFill>
                <a:schemeClr val="dk1"/>
              </a:solidFill>
            </a:endParaRPr>
          </a:p>
          <a:p>
            <a:pPr marL="0" lvl="0" indent="0" algn="l" rtl="0">
              <a:lnSpc>
                <a:spcPct val="115000"/>
              </a:lnSpc>
              <a:spcBef>
                <a:spcPts val="1200"/>
              </a:spcBef>
              <a:spcAft>
                <a:spcPts val="1200"/>
              </a:spcAft>
              <a:buNone/>
            </a:pPr>
            <a:r>
              <a:rPr lang="en-US" sz="1100">
                <a:solidFill>
                  <a:schemeClr val="dk1"/>
                </a:solidFill>
              </a:rPr>
              <a:t>📌 </a:t>
            </a:r>
            <a:r>
              <a:rPr lang="en-US" sz="1100" b="1">
                <a:solidFill>
                  <a:schemeClr val="dk1"/>
                </a:solidFill>
              </a:rPr>
              <a:t>Key Insight:</a:t>
            </a:r>
            <a:r>
              <a:rPr lang="en-US" sz="1100">
                <a:solidFill>
                  <a:schemeClr val="dk1"/>
                </a:solidFill>
              </a:rPr>
              <a:t> Toolformer doesn’t need explicit human supervision—</a:t>
            </a:r>
            <a:r>
              <a:rPr lang="en-US" sz="1100" b="1">
                <a:solidFill>
                  <a:schemeClr val="dk1"/>
                </a:solidFill>
              </a:rPr>
              <a:t>it refines its tool-use skills by evaluating its own performance!</a:t>
            </a:r>
            <a:endParaRPr sz="1100" b="1">
              <a:solidFill>
                <a:schemeClr val="dk1"/>
              </a:solidFill>
            </a:endParaRPr>
          </a:p>
        </p:txBody>
      </p:sp>
      <p:sp>
        <p:nvSpPr>
          <p:cNvPr id="682" name="Google Shape;682;g337eb7db8a0_0_99"/>
          <p:cNvSpPr txBox="1"/>
          <p:nvPr/>
        </p:nvSpPr>
        <p:spPr>
          <a:xfrm>
            <a:off x="1352275" y="2453700"/>
            <a:ext cx="5053200" cy="5451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50000"/>
              </a:lnSpc>
              <a:spcBef>
                <a:spcPts val="1000"/>
              </a:spcBef>
              <a:spcAft>
                <a:spcPts val="0"/>
              </a:spcAft>
              <a:buNone/>
            </a:pPr>
            <a:r>
              <a:rPr lang="en-US" sz="1600" b="1">
                <a:solidFill>
                  <a:srgbClr val="2955F2"/>
                </a:solidFill>
              </a:rPr>
              <a:t>Step 3:</a:t>
            </a:r>
            <a:r>
              <a:rPr lang="en-US" sz="1600" b="1">
                <a:solidFill>
                  <a:schemeClr val="dk1"/>
                </a:solidFill>
              </a:rPr>
              <a:t> Fine-Tuning on Filtered API Calls</a:t>
            </a:r>
            <a:endParaRPr sz="1600">
              <a:solidFill>
                <a:schemeClr val="dk1"/>
              </a:solidFill>
            </a:endParaRPr>
          </a:p>
        </p:txBody>
      </p:sp>
      <p:sp>
        <p:nvSpPr>
          <p:cNvPr id="683" name="Google Shape;683;g337eb7db8a0_0_99"/>
          <p:cNvSpPr txBox="1"/>
          <p:nvPr/>
        </p:nvSpPr>
        <p:spPr>
          <a:xfrm>
            <a:off x="1412425" y="2903900"/>
            <a:ext cx="7052400" cy="9285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50000"/>
              </a:lnSpc>
              <a:spcBef>
                <a:spcPts val="1000"/>
              </a:spcBef>
              <a:spcAft>
                <a:spcPts val="0"/>
              </a:spcAft>
              <a:buNone/>
            </a:pPr>
            <a:r>
              <a:rPr lang="en-US" sz="1700">
                <a:solidFill>
                  <a:schemeClr val="dk1"/>
                </a:solidFill>
              </a:rPr>
              <a:t>By only keeping examples where API calls improved accuracy, it creates a dataset where tool usage is properly aligned with relevant queries</a:t>
            </a:r>
            <a:endParaRPr sz="1700">
              <a:solidFill>
                <a:schemeClr val="dk1"/>
              </a:solidFill>
            </a:endParaRPr>
          </a:p>
        </p:txBody>
      </p:sp>
      <p:grpSp>
        <p:nvGrpSpPr>
          <p:cNvPr id="684" name="Google Shape;684;g337eb7db8a0_0_99"/>
          <p:cNvGrpSpPr/>
          <p:nvPr/>
        </p:nvGrpSpPr>
        <p:grpSpPr>
          <a:xfrm>
            <a:off x="8596525" y="1908600"/>
            <a:ext cx="2932376" cy="2003950"/>
            <a:chOff x="2119625" y="3449000"/>
            <a:chExt cx="2932376" cy="2003950"/>
          </a:xfrm>
        </p:grpSpPr>
        <p:pic>
          <p:nvPicPr>
            <p:cNvPr id="685" name="Google Shape;685;g337eb7db8a0_0_99"/>
            <p:cNvPicPr preferRelativeResize="0"/>
            <p:nvPr/>
          </p:nvPicPr>
          <p:blipFill rotWithShape="1">
            <a:blip r:embed="rId3">
              <a:alphaModFix/>
            </a:blip>
            <a:srcRect r="83170"/>
            <a:stretch/>
          </p:blipFill>
          <p:spPr>
            <a:xfrm>
              <a:off x="2119625" y="3449000"/>
              <a:ext cx="1504823" cy="2003950"/>
            </a:xfrm>
            <a:prstGeom prst="rect">
              <a:avLst/>
            </a:prstGeom>
            <a:noFill/>
            <a:ln>
              <a:noFill/>
            </a:ln>
          </p:spPr>
        </p:pic>
        <p:pic>
          <p:nvPicPr>
            <p:cNvPr id="686" name="Google Shape;686;g337eb7db8a0_0_99"/>
            <p:cNvPicPr preferRelativeResize="0"/>
            <p:nvPr/>
          </p:nvPicPr>
          <p:blipFill rotWithShape="1">
            <a:blip r:embed="rId3">
              <a:alphaModFix/>
            </a:blip>
            <a:srcRect l="83612"/>
            <a:stretch/>
          </p:blipFill>
          <p:spPr>
            <a:xfrm>
              <a:off x="3586700" y="3449000"/>
              <a:ext cx="1465301" cy="2003950"/>
            </a:xfrm>
            <a:prstGeom prst="rect">
              <a:avLst/>
            </a:prstGeom>
            <a:noFill/>
            <a:ln>
              <a:noFill/>
            </a:ln>
          </p:spPr>
        </p:pic>
      </p:grpSp>
      <p:sp>
        <p:nvSpPr>
          <p:cNvPr id="687" name="Google Shape;687;g337eb7db8a0_0_99"/>
          <p:cNvSpPr/>
          <p:nvPr/>
        </p:nvSpPr>
        <p:spPr>
          <a:xfrm>
            <a:off x="1412425" y="3787075"/>
            <a:ext cx="7144800" cy="6237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The model is fine-tuned on this optimized dataset</a:t>
            </a:r>
            <a:endParaRPr sz="1900" b="1">
              <a:solidFill>
                <a:srgbClr val="FFFFFF"/>
              </a:solidFill>
            </a:endParaRPr>
          </a:p>
        </p:txBody>
      </p:sp>
      <p:sp>
        <p:nvSpPr>
          <p:cNvPr id="688" name="Google Shape;688;g337eb7db8a0_0_99"/>
          <p:cNvSpPr txBox="1"/>
          <p:nvPr/>
        </p:nvSpPr>
        <p:spPr>
          <a:xfrm>
            <a:off x="1412425" y="4708750"/>
            <a:ext cx="3000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t>Toolformer can apply tool-use strategies to unseen problems!</a:t>
            </a:r>
            <a:endParaRPr sz="1600"/>
          </a:p>
        </p:txBody>
      </p:sp>
      <p:sp>
        <p:nvSpPr>
          <p:cNvPr id="689" name="Google Shape;689;g337eb7db8a0_0_99"/>
          <p:cNvSpPr txBox="1"/>
          <p:nvPr/>
        </p:nvSpPr>
        <p:spPr>
          <a:xfrm>
            <a:off x="5369375" y="4708750"/>
            <a:ext cx="3255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t>The model </a:t>
            </a:r>
            <a:r>
              <a:rPr lang="en-US" sz="1600" b="1"/>
              <a:t>decides dynamically </a:t>
            </a:r>
            <a:r>
              <a:rPr lang="en-US" sz="1600"/>
              <a:t>whether a tool is needed!</a:t>
            </a:r>
            <a:endParaRPr sz="1600"/>
          </a:p>
        </p:txBody>
      </p:sp>
      <p:cxnSp>
        <p:nvCxnSpPr>
          <p:cNvPr id="690" name="Google Shape;690;g337eb7db8a0_0_99"/>
          <p:cNvCxnSpPr/>
          <p:nvPr/>
        </p:nvCxnSpPr>
        <p:spPr>
          <a:xfrm>
            <a:off x="4518775" y="5047300"/>
            <a:ext cx="839700" cy="0"/>
          </a:xfrm>
          <a:prstGeom prst="straightConnector1">
            <a:avLst/>
          </a:prstGeom>
          <a:noFill/>
          <a:ln w="19050" cap="flat" cmpd="sng">
            <a:solidFill>
              <a:srgbClr val="2955F2"/>
            </a:solidFill>
            <a:prstDash val="solid"/>
            <a:round/>
            <a:headEnd type="none" w="med" len="med"/>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337eb7db8a0_0_2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ToolFormer</a:t>
            </a:r>
            <a:endParaRPr sz="3600"/>
          </a:p>
        </p:txBody>
      </p:sp>
      <p:sp>
        <p:nvSpPr>
          <p:cNvPr id="696" name="Google Shape;696;g337eb7db8a0_0_28"/>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42</a:t>
            </a:fld>
            <a:endParaRPr/>
          </a:p>
        </p:txBody>
      </p:sp>
      <p:sp>
        <p:nvSpPr>
          <p:cNvPr id="697" name="Google Shape;697;g337eb7db8a0_0_28"/>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698" name="Google Shape;698;g337eb7db8a0_0_28"/>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Wang, Zhiruo, et al. "What are tools anyway? a survey from the language model perspective." arXiv preprint arXiv:2403.15452 (2024).</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pic>
        <p:nvPicPr>
          <p:cNvPr id="699" name="Google Shape;699;g337eb7db8a0_0_28"/>
          <p:cNvPicPr preferRelativeResize="0"/>
          <p:nvPr/>
        </p:nvPicPr>
        <p:blipFill rotWithShape="1">
          <a:blip r:embed="rId3">
            <a:alphaModFix/>
          </a:blip>
          <a:srcRect b="2190"/>
          <a:stretch/>
        </p:blipFill>
        <p:spPr>
          <a:xfrm>
            <a:off x="1645400" y="1978375"/>
            <a:ext cx="8901199" cy="3374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337eb7db8a0_0_154"/>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Llama 3</a:t>
            </a:r>
            <a:endParaRPr sz="3600"/>
          </a:p>
        </p:txBody>
      </p:sp>
      <p:sp>
        <p:nvSpPr>
          <p:cNvPr id="705" name="Google Shape;705;g337eb7db8a0_0_154"/>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43</a:t>
            </a:fld>
            <a:endParaRPr/>
          </a:p>
        </p:txBody>
      </p:sp>
      <p:sp>
        <p:nvSpPr>
          <p:cNvPr id="706" name="Google Shape;706;g337eb7db8a0_0_154"/>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707" name="Google Shape;707;g337eb7db8a0_0_154"/>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Wang, Zhiruo, et al. "What are tools anyway? a survey from the language model perspective." arXiv preprint arXiv:2403.15452 (2024).</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grpSp>
        <p:nvGrpSpPr>
          <p:cNvPr id="708" name="Google Shape;708;g337eb7db8a0_0_154"/>
          <p:cNvGrpSpPr/>
          <p:nvPr/>
        </p:nvGrpSpPr>
        <p:grpSpPr>
          <a:xfrm>
            <a:off x="2328438" y="1908602"/>
            <a:ext cx="7278123" cy="3478201"/>
            <a:chOff x="838200" y="1908602"/>
            <a:chExt cx="7278123" cy="3478201"/>
          </a:xfrm>
        </p:grpSpPr>
        <p:pic>
          <p:nvPicPr>
            <p:cNvPr id="709" name="Google Shape;709;g337eb7db8a0_0_154"/>
            <p:cNvPicPr preferRelativeResize="0"/>
            <p:nvPr/>
          </p:nvPicPr>
          <p:blipFill>
            <a:blip r:embed="rId3">
              <a:alphaModFix/>
            </a:blip>
            <a:stretch>
              <a:fillRect/>
            </a:stretch>
          </p:blipFill>
          <p:spPr>
            <a:xfrm>
              <a:off x="838200" y="1908602"/>
              <a:ext cx="7278123" cy="3478201"/>
            </a:xfrm>
            <a:prstGeom prst="rect">
              <a:avLst/>
            </a:prstGeom>
            <a:noFill/>
            <a:ln>
              <a:noFill/>
            </a:ln>
          </p:spPr>
        </p:pic>
        <p:sp>
          <p:nvSpPr>
            <p:cNvPr id="710" name="Google Shape;710;g337eb7db8a0_0_154"/>
            <p:cNvSpPr/>
            <p:nvPr/>
          </p:nvSpPr>
          <p:spPr>
            <a:xfrm>
              <a:off x="3279050" y="1960150"/>
              <a:ext cx="3099000" cy="179100"/>
            </a:xfrm>
            <a:prstGeom prst="rect">
              <a:avLst/>
            </a:prstGeom>
            <a:solidFill>
              <a:srgbClr val="008FBC">
                <a:alpha val="294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1" name="Google Shape;711;g337eb7db8a0_0_154"/>
            <p:cNvSpPr/>
            <p:nvPr/>
          </p:nvSpPr>
          <p:spPr>
            <a:xfrm>
              <a:off x="2435775" y="2347500"/>
              <a:ext cx="4960200" cy="179100"/>
            </a:xfrm>
            <a:prstGeom prst="rect">
              <a:avLst/>
            </a:prstGeom>
            <a:solidFill>
              <a:srgbClr val="008FBC">
                <a:alpha val="294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2" name="Google Shape;712;g337eb7db8a0_0_154"/>
            <p:cNvSpPr/>
            <p:nvPr/>
          </p:nvSpPr>
          <p:spPr>
            <a:xfrm>
              <a:off x="2348450" y="3339450"/>
              <a:ext cx="5629500" cy="179100"/>
            </a:xfrm>
            <a:prstGeom prst="rect">
              <a:avLst/>
            </a:prstGeom>
            <a:solidFill>
              <a:srgbClr val="008FBC">
                <a:alpha val="294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3" name="Google Shape;713;g337eb7db8a0_0_154"/>
            <p:cNvSpPr/>
            <p:nvPr/>
          </p:nvSpPr>
          <p:spPr>
            <a:xfrm>
              <a:off x="4469875" y="3558150"/>
              <a:ext cx="3508200" cy="179100"/>
            </a:xfrm>
            <a:prstGeom prst="rect">
              <a:avLst/>
            </a:prstGeom>
            <a:solidFill>
              <a:srgbClr val="008FBC">
                <a:alpha val="294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4" name="Google Shape;714;g337eb7db8a0_0_154"/>
            <p:cNvSpPr/>
            <p:nvPr/>
          </p:nvSpPr>
          <p:spPr>
            <a:xfrm>
              <a:off x="3000050" y="3902850"/>
              <a:ext cx="3378000" cy="179100"/>
            </a:xfrm>
            <a:prstGeom prst="rect">
              <a:avLst/>
            </a:prstGeom>
            <a:solidFill>
              <a:srgbClr val="008FBC">
                <a:alpha val="2940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337eb7db8a0_0_13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Tool Composition: </a:t>
            </a:r>
            <a:r>
              <a:rPr lang="en-US" sz="3600"/>
              <a:t>Tools are useful!</a:t>
            </a:r>
            <a:endParaRPr sz="3600"/>
          </a:p>
        </p:txBody>
      </p:sp>
      <p:sp>
        <p:nvSpPr>
          <p:cNvPr id="720" name="Google Shape;720;g337eb7db8a0_0_131"/>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44</a:t>
            </a:fld>
            <a:endParaRPr/>
          </a:p>
        </p:txBody>
      </p:sp>
      <p:sp>
        <p:nvSpPr>
          <p:cNvPr id="721" name="Google Shape;721;g337eb7db8a0_0_131"/>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722" name="Google Shape;722;g337eb7db8a0_0_131"/>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Wang, Zhiruo, et al. "What are tools anyway? a survey from the language model perspective." arXiv preprint arXiv:2403.15452 (2024).</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pic>
        <p:nvPicPr>
          <p:cNvPr id="723" name="Google Shape;723;g337eb7db8a0_0_131"/>
          <p:cNvPicPr preferRelativeResize="0"/>
          <p:nvPr/>
        </p:nvPicPr>
        <p:blipFill>
          <a:blip r:embed="rId3">
            <a:alphaModFix/>
          </a:blip>
          <a:stretch>
            <a:fillRect/>
          </a:stretch>
        </p:blipFill>
        <p:spPr>
          <a:xfrm>
            <a:off x="2460393" y="1908603"/>
            <a:ext cx="7271214" cy="36222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33794514c31_0_590"/>
          <p:cNvSpPr txBox="1">
            <a:spLocks noGrp="1"/>
          </p:cNvSpPr>
          <p:nvPr>
            <p:ph type="ctrTitle"/>
          </p:nvPr>
        </p:nvSpPr>
        <p:spPr>
          <a:xfrm>
            <a:off x="1524000" y="2019743"/>
            <a:ext cx="9144000" cy="1031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Chain-of-Thought</a:t>
            </a:r>
            <a:endParaRPr sz="3600" b="1"/>
          </a:p>
        </p:txBody>
      </p:sp>
      <p:sp>
        <p:nvSpPr>
          <p:cNvPr id="729" name="Google Shape;729;g33794514c31_0_5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45</a:t>
            </a:fld>
            <a:endParaRPr/>
          </a:p>
        </p:txBody>
      </p:sp>
      <p:cxnSp>
        <p:nvCxnSpPr>
          <p:cNvPr id="730" name="Google Shape;730;g33794514c31_0_590"/>
          <p:cNvCxnSpPr/>
          <p:nvPr/>
        </p:nvCxnSpPr>
        <p:spPr>
          <a:xfrm>
            <a:off x="1503350" y="3167350"/>
            <a:ext cx="9398700" cy="0"/>
          </a:xfrm>
          <a:prstGeom prst="straightConnector1">
            <a:avLst/>
          </a:prstGeom>
          <a:noFill/>
          <a:ln w="28575" cap="flat" cmpd="sng">
            <a:solidFill>
              <a:srgbClr val="C00000"/>
            </a:solidFill>
            <a:prstDash val="dash"/>
            <a:roun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337eb7db8a0_0_181"/>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a:t>
            </a:r>
            <a:r>
              <a:rPr lang="en-US" sz="3600"/>
              <a:t>hain-</a:t>
            </a:r>
            <a:r>
              <a:rPr lang="en-US" sz="3600" b="1"/>
              <a:t>O</a:t>
            </a:r>
            <a:r>
              <a:rPr lang="en-US" sz="3600"/>
              <a:t>f-</a:t>
            </a:r>
            <a:r>
              <a:rPr lang="en-US" sz="3600" b="1"/>
              <a:t>T</a:t>
            </a:r>
            <a:r>
              <a:rPr lang="en-US" sz="3600"/>
              <a:t>hought</a:t>
            </a:r>
            <a:endParaRPr sz="3600"/>
          </a:p>
        </p:txBody>
      </p:sp>
      <p:sp>
        <p:nvSpPr>
          <p:cNvPr id="736" name="Google Shape;736;g337eb7db8a0_0_181"/>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46</a:t>
            </a:fld>
            <a:endParaRPr/>
          </a:p>
        </p:txBody>
      </p:sp>
      <p:sp>
        <p:nvSpPr>
          <p:cNvPr id="737" name="Google Shape;737;g337eb7db8a0_0_181"/>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738" name="Google Shape;738;g337eb7db8a0_0_181"/>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739" name="Google Shape;739;g337eb7db8a0_0_181"/>
          <p:cNvSpPr txBox="1"/>
          <p:nvPr/>
        </p:nvSpPr>
        <p:spPr>
          <a:xfrm>
            <a:off x="938000" y="1908600"/>
            <a:ext cx="103245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Allows models to </a:t>
            </a:r>
            <a:r>
              <a:rPr lang="en-US" sz="1800" b="1">
                <a:solidFill>
                  <a:srgbClr val="E69138"/>
                </a:solidFill>
              </a:rPr>
              <a:t>breakdown complex problems</a:t>
            </a:r>
            <a:r>
              <a:rPr lang="en-US" sz="1800">
                <a:solidFill>
                  <a:schemeClr val="dk1"/>
                </a:solidFill>
              </a:rPr>
              <a:t> into multiple reasoning steps</a:t>
            </a:r>
            <a:endParaRPr sz="1800">
              <a:solidFill>
                <a:schemeClr val="dk1"/>
              </a:solidFill>
            </a:endParaRPr>
          </a:p>
        </p:txBody>
      </p:sp>
      <p:pic>
        <p:nvPicPr>
          <p:cNvPr id="740" name="Google Shape;740;g337eb7db8a0_0_181"/>
          <p:cNvPicPr preferRelativeResize="0"/>
          <p:nvPr/>
        </p:nvPicPr>
        <p:blipFill>
          <a:blip r:embed="rId3">
            <a:alphaModFix/>
          </a:blip>
          <a:stretch>
            <a:fillRect/>
          </a:stretch>
        </p:blipFill>
        <p:spPr>
          <a:xfrm>
            <a:off x="5772047" y="3378775"/>
            <a:ext cx="5664852" cy="2091225"/>
          </a:xfrm>
          <a:prstGeom prst="rect">
            <a:avLst/>
          </a:prstGeom>
          <a:noFill/>
          <a:ln>
            <a:noFill/>
          </a:ln>
        </p:spPr>
      </p:pic>
      <p:sp>
        <p:nvSpPr>
          <p:cNvPr id="741" name="Google Shape;741;g337eb7db8a0_0_181"/>
          <p:cNvSpPr txBox="1"/>
          <p:nvPr/>
        </p:nvSpPr>
        <p:spPr>
          <a:xfrm>
            <a:off x="1553500" y="2438500"/>
            <a:ext cx="973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700">
                <a:solidFill>
                  <a:schemeClr val="dk1"/>
                </a:solidFill>
              </a:rPr>
              <a:t>Instead of </a:t>
            </a:r>
            <a:r>
              <a:rPr lang="en-US" sz="1700" b="1">
                <a:solidFill>
                  <a:schemeClr val="dk1"/>
                </a:solidFill>
              </a:rPr>
              <a:t>directly providing the answer, </a:t>
            </a:r>
            <a:r>
              <a:rPr lang="en-US" sz="1700">
                <a:solidFill>
                  <a:schemeClr val="dk1"/>
                </a:solidFill>
              </a:rPr>
              <a:t>CoT offers a step-by-step reasoning trajectory</a:t>
            </a:r>
            <a:endParaRPr sz="1700">
              <a:solidFill>
                <a:schemeClr val="dk1"/>
              </a:solidFill>
            </a:endParaRPr>
          </a:p>
        </p:txBody>
      </p:sp>
      <p:sp>
        <p:nvSpPr>
          <p:cNvPr id="742" name="Google Shape;742;g337eb7db8a0_0_181"/>
          <p:cNvSpPr/>
          <p:nvPr/>
        </p:nvSpPr>
        <p:spPr>
          <a:xfrm>
            <a:off x="2133425" y="3041871"/>
            <a:ext cx="2912700" cy="383700"/>
          </a:xfrm>
          <a:prstGeom prst="roundRect">
            <a:avLst>
              <a:gd name="adj" fmla="val 16667"/>
            </a:avLst>
          </a:prstGeom>
          <a:solidFill>
            <a:srgbClr val="CC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Problem</a:t>
            </a:r>
            <a:endParaRPr sz="1900">
              <a:solidFill>
                <a:srgbClr val="FFFFFF"/>
              </a:solidFill>
            </a:endParaRPr>
          </a:p>
        </p:txBody>
      </p:sp>
      <p:sp>
        <p:nvSpPr>
          <p:cNvPr id="743" name="Google Shape;743;g337eb7db8a0_0_181"/>
          <p:cNvSpPr/>
          <p:nvPr/>
        </p:nvSpPr>
        <p:spPr>
          <a:xfrm>
            <a:off x="2133425" y="404017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44" name="Google Shape;744;g337eb7db8a0_0_181"/>
          <p:cNvSpPr/>
          <p:nvPr/>
        </p:nvSpPr>
        <p:spPr>
          <a:xfrm>
            <a:off x="2133435" y="358797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45" name="Google Shape;745;g337eb7db8a0_0_181"/>
          <p:cNvSpPr/>
          <p:nvPr/>
        </p:nvSpPr>
        <p:spPr>
          <a:xfrm>
            <a:off x="3904037" y="358797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46" name="Google Shape;746;g337eb7db8a0_0_181"/>
          <p:cNvSpPr/>
          <p:nvPr/>
        </p:nvSpPr>
        <p:spPr>
          <a:xfrm>
            <a:off x="3904016" y="404017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47" name="Google Shape;747;g337eb7db8a0_0_181"/>
          <p:cNvSpPr/>
          <p:nvPr/>
        </p:nvSpPr>
        <p:spPr>
          <a:xfrm>
            <a:off x="2133425" y="492662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48" name="Google Shape;748;g337eb7db8a0_0_181"/>
          <p:cNvSpPr/>
          <p:nvPr/>
        </p:nvSpPr>
        <p:spPr>
          <a:xfrm>
            <a:off x="2133435" y="447442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49" name="Google Shape;749;g337eb7db8a0_0_181"/>
          <p:cNvSpPr/>
          <p:nvPr/>
        </p:nvSpPr>
        <p:spPr>
          <a:xfrm>
            <a:off x="3904037" y="447442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50" name="Google Shape;750;g337eb7db8a0_0_181"/>
          <p:cNvSpPr/>
          <p:nvPr/>
        </p:nvSpPr>
        <p:spPr>
          <a:xfrm>
            <a:off x="3904016" y="492662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51" name="Google Shape;751;g337eb7db8a0_0_181"/>
          <p:cNvSpPr/>
          <p:nvPr/>
        </p:nvSpPr>
        <p:spPr>
          <a:xfrm>
            <a:off x="2133425" y="537882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52" name="Google Shape;752;g337eb7db8a0_0_181"/>
          <p:cNvSpPr/>
          <p:nvPr/>
        </p:nvSpPr>
        <p:spPr>
          <a:xfrm>
            <a:off x="3904016" y="5378825"/>
            <a:ext cx="1142100" cy="289800"/>
          </a:xfrm>
          <a:prstGeom prst="roundRect">
            <a:avLst>
              <a:gd name="adj" fmla="val 16667"/>
            </a:avLst>
          </a:prstGeom>
          <a:solidFill>
            <a:srgbClr val="3C78D8"/>
          </a:solid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FFFF"/>
                </a:solidFill>
              </a:rPr>
              <a:t>Step</a:t>
            </a:r>
            <a:endParaRPr sz="1700">
              <a:solidFill>
                <a:srgbClr val="FFFFFF"/>
              </a:solidFill>
            </a:endParaRPr>
          </a:p>
        </p:txBody>
      </p:sp>
      <p:sp>
        <p:nvSpPr>
          <p:cNvPr id="753" name="Google Shape;753;g337eb7db8a0_0_181"/>
          <p:cNvSpPr txBox="1"/>
          <p:nvPr/>
        </p:nvSpPr>
        <p:spPr>
          <a:xfrm>
            <a:off x="703400" y="3570050"/>
            <a:ext cx="1511700" cy="7599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500" b="1">
                <a:solidFill>
                  <a:schemeClr val="dk1"/>
                </a:solidFill>
              </a:rPr>
              <a:t>Thoughts</a:t>
            </a:r>
            <a:endParaRPr sz="1500" b="1">
              <a:solidFill>
                <a:schemeClr val="dk1"/>
              </a:solidFill>
            </a:endParaRPr>
          </a:p>
        </p:txBody>
      </p:sp>
      <p:cxnSp>
        <p:nvCxnSpPr>
          <p:cNvPr id="754" name="Google Shape;754;g337eb7db8a0_0_181"/>
          <p:cNvCxnSpPr/>
          <p:nvPr/>
        </p:nvCxnSpPr>
        <p:spPr>
          <a:xfrm>
            <a:off x="3405275" y="3732875"/>
            <a:ext cx="369000" cy="0"/>
          </a:xfrm>
          <a:prstGeom prst="straightConnector1">
            <a:avLst/>
          </a:prstGeom>
          <a:noFill/>
          <a:ln w="9525" cap="flat" cmpd="sng">
            <a:solidFill>
              <a:schemeClr val="dk2"/>
            </a:solidFill>
            <a:prstDash val="solid"/>
            <a:round/>
            <a:headEnd type="none" w="med" len="med"/>
            <a:tailEnd type="triangle" w="med" len="med"/>
          </a:ln>
        </p:spPr>
      </p:cxnSp>
      <p:cxnSp>
        <p:nvCxnSpPr>
          <p:cNvPr id="755" name="Google Shape;755;g337eb7db8a0_0_181"/>
          <p:cNvCxnSpPr/>
          <p:nvPr/>
        </p:nvCxnSpPr>
        <p:spPr>
          <a:xfrm>
            <a:off x="3405275" y="4185075"/>
            <a:ext cx="369000" cy="0"/>
          </a:xfrm>
          <a:prstGeom prst="straightConnector1">
            <a:avLst/>
          </a:prstGeom>
          <a:noFill/>
          <a:ln w="9525" cap="flat" cmpd="sng">
            <a:solidFill>
              <a:schemeClr val="dk2"/>
            </a:solidFill>
            <a:prstDash val="solid"/>
            <a:round/>
            <a:headEnd type="none" w="med" len="med"/>
            <a:tailEnd type="triangle" w="med" len="med"/>
          </a:ln>
        </p:spPr>
      </p:cxnSp>
      <p:cxnSp>
        <p:nvCxnSpPr>
          <p:cNvPr id="756" name="Google Shape;756;g337eb7db8a0_0_181"/>
          <p:cNvCxnSpPr/>
          <p:nvPr/>
        </p:nvCxnSpPr>
        <p:spPr>
          <a:xfrm>
            <a:off x="3405275" y="4619325"/>
            <a:ext cx="369000" cy="0"/>
          </a:xfrm>
          <a:prstGeom prst="straightConnector1">
            <a:avLst/>
          </a:prstGeom>
          <a:noFill/>
          <a:ln w="9525" cap="flat" cmpd="sng">
            <a:solidFill>
              <a:schemeClr val="dk2"/>
            </a:solidFill>
            <a:prstDash val="solid"/>
            <a:round/>
            <a:headEnd type="none" w="med" len="med"/>
            <a:tailEnd type="triangle" w="med" len="med"/>
          </a:ln>
        </p:spPr>
      </p:cxnSp>
      <p:cxnSp>
        <p:nvCxnSpPr>
          <p:cNvPr id="757" name="Google Shape;757;g337eb7db8a0_0_181"/>
          <p:cNvCxnSpPr/>
          <p:nvPr/>
        </p:nvCxnSpPr>
        <p:spPr>
          <a:xfrm>
            <a:off x="3405275" y="5071525"/>
            <a:ext cx="369000" cy="0"/>
          </a:xfrm>
          <a:prstGeom prst="straightConnector1">
            <a:avLst/>
          </a:prstGeom>
          <a:noFill/>
          <a:ln w="9525" cap="flat" cmpd="sng">
            <a:solidFill>
              <a:schemeClr val="dk2"/>
            </a:solidFill>
            <a:prstDash val="solid"/>
            <a:round/>
            <a:headEnd type="none" w="med" len="med"/>
            <a:tailEnd type="triangle" w="med" len="med"/>
          </a:ln>
        </p:spPr>
      </p:cxnSp>
      <p:cxnSp>
        <p:nvCxnSpPr>
          <p:cNvPr id="758" name="Google Shape;758;g337eb7db8a0_0_181"/>
          <p:cNvCxnSpPr/>
          <p:nvPr/>
        </p:nvCxnSpPr>
        <p:spPr>
          <a:xfrm>
            <a:off x="3405275" y="5504975"/>
            <a:ext cx="369000" cy="0"/>
          </a:xfrm>
          <a:prstGeom prst="straightConnector1">
            <a:avLst/>
          </a:prstGeom>
          <a:noFill/>
          <a:ln w="9525" cap="flat" cmpd="sng">
            <a:solidFill>
              <a:schemeClr val="dk2"/>
            </a:solidFill>
            <a:prstDash val="solid"/>
            <a:round/>
            <a:headEnd type="none" w="med" len="med"/>
            <a:tailEnd type="triangle" w="med" len="med"/>
          </a:ln>
        </p:spPr>
      </p:cxnSp>
      <p:cxnSp>
        <p:nvCxnSpPr>
          <p:cNvPr id="759" name="Google Shape;759;g337eb7db8a0_0_181"/>
          <p:cNvCxnSpPr/>
          <p:nvPr/>
        </p:nvCxnSpPr>
        <p:spPr>
          <a:xfrm flipH="1">
            <a:off x="3322450" y="3850075"/>
            <a:ext cx="470100" cy="217800"/>
          </a:xfrm>
          <a:prstGeom prst="straightConnector1">
            <a:avLst/>
          </a:prstGeom>
          <a:noFill/>
          <a:ln w="9525" cap="flat" cmpd="sng">
            <a:solidFill>
              <a:schemeClr val="dk2"/>
            </a:solidFill>
            <a:prstDash val="solid"/>
            <a:round/>
            <a:headEnd type="none" w="med" len="med"/>
            <a:tailEnd type="triangle" w="med" len="med"/>
          </a:ln>
        </p:spPr>
      </p:cxnSp>
      <p:cxnSp>
        <p:nvCxnSpPr>
          <p:cNvPr id="760" name="Google Shape;760;g337eb7db8a0_0_181"/>
          <p:cNvCxnSpPr/>
          <p:nvPr/>
        </p:nvCxnSpPr>
        <p:spPr>
          <a:xfrm flipH="1">
            <a:off x="3322450" y="4293300"/>
            <a:ext cx="470100" cy="217800"/>
          </a:xfrm>
          <a:prstGeom prst="straightConnector1">
            <a:avLst/>
          </a:prstGeom>
          <a:noFill/>
          <a:ln w="9525" cap="flat" cmpd="sng">
            <a:solidFill>
              <a:schemeClr val="dk2"/>
            </a:solidFill>
            <a:prstDash val="solid"/>
            <a:round/>
            <a:headEnd type="none" w="med" len="med"/>
            <a:tailEnd type="triangle" w="med" len="med"/>
          </a:ln>
        </p:spPr>
      </p:cxnSp>
      <p:cxnSp>
        <p:nvCxnSpPr>
          <p:cNvPr id="761" name="Google Shape;761;g337eb7db8a0_0_181"/>
          <p:cNvCxnSpPr/>
          <p:nvPr/>
        </p:nvCxnSpPr>
        <p:spPr>
          <a:xfrm flipH="1">
            <a:off x="3354725" y="4727550"/>
            <a:ext cx="470100" cy="217800"/>
          </a:xfrm>
          <a:prstGeom prst="straightConnector1">
            <a:avLst/>
          </a:prstGeom>
          <a:noFill/>
          <a:ln w="9525" cap="flat" cmpd="sng">
            <a:solidFill>
              <a:schemeClr val="dk2"/>
            </a:solidFill>
            <a:prstDash val="solid"/>
            <a:round/>
            <a:headEnd type="none" w="med" len="med"/>
            <a:tailEnd type="triangle" w="med" len="med"/>
          </a:ln>
        </p:spPr>
      </p:cxnSp>
      <p:cxnSp>
        <p:nvCxnSpPr>
          <p:cNvPr id="762" name="Google Shape;762;g337eb7db8a0_0_181"/>
          <p:cNvCxnSpPr/>
          <p:nvPr/>
        </p:nvCxnSpPr>
        <p:spPr>
          <a:xfrm flipH="1">
            <a:off x="3322450" y="5179350"/>
            <a:ext cx="470100" cy="217800"/>
          </a:xfrm>
          <a:prstGeom prst="straightConnector1">
            <a:avLst/>
          </a:prstGeom>
          <a:noFill/>
          <a:ln w="9525" cap="flat" cmpd="sng">
            <a:solidFill>
              <a:schemeClr val="dk2"/>
            </a:solidFill>
            <a:prstDash val="solid"/>
            <a:round/>
            <a:headEnd type="none" w="med" len="med"/>
            <a:tailEnd type="triangle" w="med" len="med"/>
          </a:ln>
        </p:spPr>
      </p:cxnSp>
      <p:sp>
        <p:nvSpPr>
          <p:cNvPr id="763" name="Google Shape;763;g337eb7db8a0_0_181"/>
          <p:cNvSpPr txBox="1"/>
          <p:nvPr/>
        </p:nvSpPr>
        <p:spPr>
          <a:xfrm>
            <a:off x="703400" y="4022250"/>
            <a:ext cx="1511700" cy="7599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500" b="1">
                <a:solidFill>
                  <a:schemeClr val="dk1"/>
                </a:solidFill>
              </a:rPr>
              <a:t>Chain</a:t>
            </a:r>
            <a:endParaRPr sz="1500" b="1">
              <a:solidFill>
                <a:schemeClr val="dk1"/>
              </a:solidFill>
            </a:endParaRPr>
          </a:p>
        </p:txBody>
      </p:sp>
      <p:sp>
        <p:nvSpPr>
          <p:cNvPr id="764" name="Google Shape;764;g337eb7db8a0_0_181"/>
          <p:cNvSpPr txBox="1"/>
          <p:nvPr/>
        </p:nvSpPr>
        <p:spPr>
          <a:xfrm>
            <a:off x="3502100" y="6158950"/>
            <a:ext cx="8014200" cy="759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50000"/>
              </a:lnSpc>
              <a:spcBef>
                <a:spcPts val="1000"/>
              </a:spcBef>
              <a:spcAft>
                <a:spcPts val="0"/>
              </a:spcAft>
              <a:buNone/>
            </a:pPr>
            <a:r>
              <a:rPr lang="en-US" sz="800">
                <a:solidFill>
                  <a:schemeClr val="dk2"/>
                </a:solidFill>
              </a:rPr>
              <a:t>Wei, J., Wang, X., Schuurmans, D., Bosma, M., Xia, F., Chi, E., ... &amp; Zhou, D. (2022). Chain-of-thought prompting elicits reasoning in large language models. Advances in neural information processing systems, 35, 24824-24837. Chu, Z., Chen, J., Chen, Q., Yu, W., He, T., Wang, H., ... &amp; Liu, T. (2024, August). Navigate through enigmatic labyrinth a survey of chain of thought reasoning: Advances, frontiers and future. In Proceedings of the 62nd Annual Meeting of the Association for Computational Linguistics (Volume 1: Long Papers) (pp. 1173-1203).</a:t>
            </a:r>
            <a:endParaRPr sz="8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6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337eb7db8a0_0_232"/>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CoT: </a:t>
            </a:r>
            <a:r>
              <a:rPr lang="en-US" sz="3600"/>
              <a:t>Why?</a:t>
            </a:r>
            <a:endParaRPr sz="3600"/>
          </a:p>
        </p:txBody>
      </p:sp>
      <p:sp>
        <p:nvSpPr>
          <p:cNvPr id="770" name="Google Shape;770;g337eb7db8a0_0_232"/>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47</a:t>
            </a:fld>
            <a:endParaRPr/>
          </a:p>
        </p:txBody>
      </p:sp>
      <p:sp>
        <p:nvSpPr>
          <p:cNvPr id="771" name="Google Shape;771;g337eb7db8a0_0_232"/>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772" name="Google Shape;772;g337eb7db8a0_0_232"/>
          <p:cNvSpPr txBox="1"/>
          <p:nvPr/>
        </p:nvSpPr>
        <p:spPr>
          <a:xfrm>
            <a:off x="938000" y="1908600"/>
            <a:ext cx="103245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CoT offers several </a:t>
            </a:r>
            <a:r>
              <a:rPr lang="en-US" sz="1800" b="1">
                <a:solidFill>
                  <a:srgbClr val="6AA84F"/>
                </a:solidFill>
              </a:rPr>
              <a:t>advantages</a:t>
            </a:r>
            <a:r>
              <a:rPr lang="en-US" sz="1800">
                <a:solidFill>
                  <a:schemeClr val="dk1"/>
                </a:solidFill>
              </a:rPr>
              <a:t>:</a:t>
            </a:r>
            <a:endParaRPr sz="1800">
              <a:solidFill>
                <a:schemeClr val="dk1"/>
              </a:solidFill>
            </a:endParaRPr>
          </a:p>
        </p:txBody>
      </p:sp>
      <p:sp>
        <p:nvSpPr>
          <p:cNvPr id="773" name="Google Shape;773;g337eb7db8a0_0_232"/>
          <p:cNvSpPr txBox="1"/>
          <p:nvPr/>
        </p:nvSpPr>
        <p:spPr>
          <a:xfrm>
            <a:off x="3502100" y="6158950"/>
            <a:ext cx="8014200" cy="759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50000"/>
              </a:lnSpc>
              <a:spcBef>
                <a:spcPts val="1000"/>
              </a:spcBef>
              <a:spcAft>
                <a:spcPts val="0"/>
              </a:spcAft>
              <a:buNone/>
            </a:pPr>
            <a:r>
              <a:rPr lang="en-US" sz="800">
                <a:solidFill>
                  <a:schemeClr val="dk2"/>
                </a:solidFill>
              </a:rPr>
              <a:t>Wei, J., Wang, X., Schuurmans, D., Bosma, M., Xia, F., Chi, E., ... &amp; Zhou, D. (2022). Chain-of-thought prompting elicits reasoning in large language models. Advances in neural information processing systems, 35, 24824-24837. Chu, Z., Chen, J., Chen, Q., Yu, W., He, T., Wang, H., ... &amp; Liu, T. (2024, August). Navigate through enigmatic labyrinth a survey of chain of thought reasoning: Advances, frontiers and future. In Proceedings of the 62nd Annual Meeting of the Association for Computational Linguistics (Volume 1: Long Papers) (pp. 1173-1203).</a:t>
            </a:r>
            <a:endParaRPr sz="800">
              <a:solidFill>
                <a:schemeClr val="dk2"/>
              </a:solidFill>
            </a:endParaRPr>
          </a:p>
        </p:txBody>
      </p:sp>
      <p:sp>
        <p:nvSpPr>
          <p:cNvPr id="774" name="Google Shape;774;g337eb7db8a0_0_232"/>
          <p:cNvSpPr txBox="1"/>
          <p:nvPr/>
        </p:nvSpPr>
        <p:spPr>
          <a:xfrm>
            <a:off x="2545800" y="2359425"/>
            <a:ext cx="9200400" cy="3200700"/>
          </a:xfrm>
          <a:prstGeom prst="rect">
            <a:avLst/>
          </a:prstGeom>
          <a:noFill/>
          <a:ln>
            <a:noFill/>
          </a:ln>
        </p:spPr>
        <p:txBody>
          <a:bodyPr spcFirstLastPara="1" wrap="square" lIns="91425" tIns="45700" rIns="91425" bIns="45700" anchor="t" anchorCtr="0">
            <a:normAutofit fontScale="85000" lnSpcReduction="10000"/>
          </a:bodyPr>
          <a:lstStyle/>
          <a:p>
            <a:pPr marL="457200" lvl="0" indent="-342900" algn="l" rtl="0">
              <a:lnSpc>
                <a:spcPct val="150000"/>
              </a:lnSpc>
              <a:spcBef>
                <a:spcPts val="1000"/>
              </a:spcBef>
              <a:spcAft>
                <a:spcPts val="0"/>
              </a:spcAft>
              <a:buClr>
                <a:srgbClr val="6AA84F"/>
              </a:buClr>
              <a:buSzPts val="1800"/>
              <a:buAutoNum type="arabicPeriod"/>
            </a:pPr>
            <a:r>
              <a:rPr lang="en-US" sz="1800" b="1"/>
              <a:t>Boosted Reasoning</a:t>
            </a:r>
            <a:endParaRPr sz="1800"/>
          </a:p>
          <a:p>
            <a:pPr marL="914400" lvl="0" indent="-342900" algn="l" rtl="0">
              <a:lnSpc>
                <a:spcPct val="150000"/>
              </a:lnSpc>
              <a:spcBef>
                <a:spcPts val="1000"/>
              </a:spcBef>
              <a:spcAft>
                <a:spcPts val="0"/>
              </a:spcAft>
              <a:buSzPts val="1800"/>
              <a:buChar char="-"/>
            </a:pPr>
            <a:r>
              <a:rPr lang="en-US" sz="1800"/>
              <a:t>Breaks down complex problems into manageable steps and establishes connections among these steps, thereby facilitating reasoning.</a:t>
            </a:r>
            <a:endParaRPr sz="1800"/>
          </a:p>
          <a:p>
            <a:pPr marL="457200" lvl="0" indent="-342900" algn="l" rtl="0">
              <a:lnSpc>
                <a:spcPct val="150000"/>
              </a:lnSpc>
              <a:spcBef>
                <a:spcPts val="1000"/>
              </a:spcBef>
              <a:spcAft>
                <a:spcPts val="0"/>
              </a:spcAft>
              <a:buClr>
                <a:srgbClr val="6AA84F"/>
              </a:buClr>
              <a:buSzPts val="1800"/>
              <a:buAutoNum type="arabicPeriod"/>
            </a:pPr>
            <a:r>
              <a:rPr lang="en-US" sz="1800" b="1"/>
              <a:t>Interpretability</a:t>
            </a:r>
            <a:endParaRPr sz="1800" b="1"/>
          </a:p>
          <a:p>
            <a:pPr marL="914400" lvl="0" indent="-342900" algn="l" rtl="0">
              <a:lnSpc>
                <a:spcPct val="150000"/>
              </a:lnSpc>
              <a:spcBef>
                <a:spcPts val="1000"/>
              </a:spcBef>
              <a:spcAft>
                <a:spcPts val="0"/>
              </a:spcAft>
              <a:buSzPts val="1800"/>
              <a:buChar char="-"/>
            </a:pPr>
            <a:r>
              <a:rPr lang="en-US" sz="1800"/>
              <a:t>Reasoning is traceable! It leads to a more trustworthy system</a:t>
            </a:r>
            <a:endParaRPr sz="1800"/>
          </a:p>
          <a:p>
            <a:pPr marL="457200" lvl="0" indent="-342900" algn="l" rtl="0">
              <a:lnSpc>
                <a:spcPct val="150000"/>
              </a:lnSpc>
              <a:spcBef>
                <a:spcPts val="1000"/>
              </a:spcBef>
              <a:spcAft>
                <a:spcPts val="0"/>
              </a:spcAft>
              <a:buClr>
                <a:srgbClr val="6AA84F"/>
              </a:buClr>
              <a:buSzPts val="1800"/>
              <a:buAutoNum type="arabicPeriod"/>
            </a:pPr>
            <a:r>
              <a:rPr lang="en-US" sz="1800" b="1"/>
              <a:t>Advanced Collaboration</a:t>
            </a:r>
            <a:endParaRPr sz="1800" b="1"/>
          </a:p>
          <a:p>
            <a:pPr marL="914400" lvl="0" indent="-342900" algn="l" rtl="0">
              <a:lnSpc>
                <a:spcPct val="150000"/>
              </a:lnSpc>
              <a:spcBef>
                <a:spcPts val="1000"/>
              </a:spcBef>
              <a:spcAft>
                <a:spcPts val="0"/>
              </a:spcAft>
              <a:buSzPts val="1800"/>
              <a:buChar char="-"/>
            </a:pPr>
            <a:r>
              <a:rPr lang="en-US" sz="1800"/>
              <a:t>Facilitates user-system interaction</a:t>
            </a:r>
            <a:endParaRPr sz="1800"/>
          </a:p>
        </p:txBody>
      </p:sp>
      <p:pic>
        <p:nvPicPr>
          <p:cNvPr id="775" name="Google Shape;775;g337eb7db8a0_0_232"/>
          <p:cNvPicPr preferRelativeResize="0"/>
          <p:nvPr/>
        </p:nvPicPr>
        <p:blipFill rotWithShape="1">
          <a:blip r:embed="rId3">
            <a:alphaModFix/>
          </a:blip>
          <a:srcRect b="7885"/>
          <a:stretch/>
        </p:blipFill>
        <p:spPr>
          <a:xfrm>
            <a:off x="1128695" y="2317575"/>
            <a:ext cx="893461" cy="938574"/>
          </a:xfrm>
          <a:prstGeom prst="rect">
            <a:avLst/>
          </a:prstGeom>
          <a:noFill/>
          <a:ln>
            <a:noFill/>
          </a:ln>
        </p:spPr>
      </p:pic>
      <p:pic>
        <p:nvPicPr>
          <p:cNvPr id="776" name="Google Shape;776;g337eb7db8a0_0_232"/>
          <p:cNvPicPr preferRelativeResize="0"/>
          <p:nvPr/>
        </p:nvPicPr>
        <p:blipFill>
          <a:blip r:embed="rId4">
            <a:alphaModFix/>
          </a:blip>
          <a:stretch>
            <a:fillRect/>
          </a:stretch>
        </p:blipFill>
        <p:spPr>
          <a:xfrm>
            <a:off x="1106138" y="3531575"/>
            <a:ext cx="938575" cy="938575"/>
          </a:xfrm>
          <a:prstGeom prst="rect">
            <a:avLst/>
          </a:prstGeom>
          <a:noFill/>
          <a:ln>
            <a:noFill/>
          </a:ln>
        </p:spPr>
      </p:pic>
      <p:pic>
        <p:nvPicPr>
          <p:cNvPr id="777" name="Google Shape;777;g337eb7db8a0_0_232"/>
          <p:cNvPicPr preferRelativeResize="0"/>
          <p:nvPr/>
        </p:nvPicPr>
        <p:blipFill>
          <a:blip r:embed="rId5">
            <a:alphaModFix/>
          </a:blip>
          <a:stretch>
            <a:fillRect/>
          </a:stretch>
        </p:blipFill>
        <p:spPr>
          <a:xfrm>
            <a:off x="1078988" y="4745575"/>
            <a:ext cx="992876" cy="9928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g337eb7db8a0_0_289"/>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CoT: </a:t>
            </a:r>
            <a:r>
              <a:rPr lang="en-US" sz="3600"/>
              <a:t>How?</a:t>
            </a:r>
            <a:endParaRPr sz="3600"/>
          </a:p>
        </p:txBody>
      </p:sp>
      <p:sp>
        <p:nvSpPr>
          <p:cNvPr id="783" name="Google Shape;783;g337eb7db8a0_0_289"/>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48</a:t>
            </a:fld>
            <a:endParaRPr/>
          </a:p>
        </p:txBody>
      </p:sp>
      <p:sp>
        <p:nvSpPr>
          <p:cNvPr id="784" name="Google Shape;784;g337eb7db8a0_0_289"/>
          <p:cNvSpPr txBox="1"/>
          <p:nvPr/>
        </p:nvSpPr>
        <p:spPr>
          <a:xfrm>
            <a:off x="3502100" y="6158950"/>
            <a:ext cx="8014200" cy="759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50000"/>
              </a:lnSpc>
              <a:spcBef>
                <a:spcPts val="1000"/>
              </a:spcBef>
              <a:spcAft>
                <a:spcPts val="0"/>
              </a:spcAft>
              <a:buNone/>
            </a:pPr>
            <a:r>
              <a:rPr lang="en-US" sz="800">
                <a:solidFill>
                  <a:schemeClr val="dk2"/>
                </a:solidFill>
              </a:rPr>
              <a:t>Wei, J., Wang, X., Schuurmans, D., Bosma, M., Xia, F., Chi, E., ... &amp; Zhou, D. (2022). Chain-of-thought prompting elicits reasoning in large language models. Advances in neural information processing systems, 35, 24824-24837. Chu, Z., Chen, J., Chen, Q., Yu, W., He, T., Wang, H., ... &amp; Liu, T. (2024, August). Navigate through enigmatic labyrinth a survey of chain of thought reasoning: Advances, frontiers and future. In Proceedings of the 62nd Annual Meeting of the Association for Computational Linguistics (Volume 1: Long Papers) (pp. 1173-1203).</a:t>
            </a:r>
            <a:endParaRPr sz="800">
              <a:solidFill>
                <a:schemeClr val="dk2"/>
              </a:solidFill>
            </a:endParaRPr>
          </a:p>
        </p:txBody>
      </p:sp>
      <p:sp>
        <p:nvSpPr>
          <p:cNvPr id="785" name="Google Shape;785;g337eb7db8a0_0_289"/>
          <p:cNvSpPr/>
          <p:nvPr/>
        </p:nvSpPr>
        <p:spPr>
          <a:xfrm>
            <a:off x="476579" y="2366382"/>
            <a:ext cx="2351100" cy="5643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Few-Shot CoT</a:t>
            </a:r>
            <a:endParaRPr sz="1900">
              <a:solidFill>
                <a:srgbClr val="FFFFFF"/>
              </a:solidFill>
            </a:endParaRPr>
          </a:p>
        </p:txBody>
      </p:sp>
      <p:sp>
        <p:nvSpPr>
          <p:cNvPr id="786" name="Google Shape;786;g337eb7db8a0_0_289"/>
          <p:cNvSpPr/>
          <p:nvPr/>
        </p:nvSpPr>
        <p:spPr>
          <a:xfrm>
            <a:off x="3350213" y="2366382"/>
            <a:ext cx="2351100" cy="5643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Zero-Shot CoT</a:t>
            </a:r>
            <a:endParaRPr sz="1900">
              <a:solidFill>
                <a:srgbClr val="FFFFFF"/>
              </a:solidFill>
            </a:endParaRPr>
          </a:p>
        </p:txBody>
      </p:sp>
      <p:sp>
        <p:nvSpPr>
          <p:cNvPr id="787" name="Google Shape;787;g337eb7db8a0_0_289"/>
          <p:cNvSpPr/>
          <p:nvPr/>
        </p:nvSpPr>
        <p:spPr>
          <a:xfrm>
            <a:off x="6257549" y="2366382"/>
            <a:ext cx="2351100" cy="5643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CoT Fine-Tuning</a:t>
            </a:r>
            <a:endParaRPr sz="1900">
              <a:solidFill>
                <a:srgbClr val="FFFFFF"/>
              </a:solidFill>
            </a:endParaRPr>
          </a:p>
        </p:txBody>
      </p:sp>
      <p:sp>
        <p:nvSpPr>
          <p:cNvPr id="788" name="Google Shape;788;g337eb7db8a0_0_289"/>
          <p:cNvSpPr txBox="1"/>
          <p:nvPr/>
        </p:nvSpPr>
        <p:spPr>
          <a:xfrm>
            <a:off x="380275" y="3072850"/>
            <a:ext cx="2543700" cy="12399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50000"/>
              </a:lnSpc>
              <a:spcBef>
                <a:spcPts val="1000"/>
              </a:spcBef>
              <a:spcAft>
                <a:spcPts val="0"/>
              </a:spcAft>
              <a:buNone/>
            </a:pPr>
            <a:r>
              <a:rPr lang="en-US" sz="1700"/>
              <a:t>The model </a:t>
            </a:r>
            <a:r>
              <a:rPr lang="en-US" sz="1700" b="1"/>
              <a:t>follows the pattern</a:t>
            </a:r>
            <a:r>
              <a:rPr lang="en-US" sz="1700"/>
              <a:t> given in the examples</a:t>
            </a:r>
            <a:endParaRPr sz="1700">
              <a:solidFill>
                <a:srgbClr val="000000"/>
              </a:solidFill>
            </a:endParaRPr>
          </a:p>
        </p:txBody>
      </p:sp>
      <p:sp>
        <p:nvSpPr>
          <p:cNvPr id="789" name="Google Shape;789;g337eb7db8a0_0_289"/>
          <p:cNvSpPr txBox="1"/>
          <p:nvPr/>
        </p:nvSpPr>
        <p:spPr>
          <a:xfrm>
            <a:off x="3059225" y="3072850"/>
            <a:ext cx="2933100" cy="12399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50000"/>
              </a:lnSpc>
              <a:spcBef>
                <a:spcPts val="1000"/>
              </a:spcBef>
              <a:spcAft>
                <a:spcPts val="0"/>
              </a:spcAft>
              <a:buNone/>
            </a:pPr>
            <a:r>
              <a:rPr lang="en-US" sz="1700">
                <a:solidFill>
                  <a:schemeClr val="dk1"/>
                </a:solidFill>
              </a:rPr>
              <a:t>Instead of examples, the model is prompted tiwh </a:t>
            </a:r>
            <a:r>
              <a:rPr lang="en-US" sz="1700" b="1">
                <a:solidFill>
                  <a:schemeClr val="dk1"/>
                </a:solidFill>
              </a:rPr>
              <a:t>“Let’s think step by step”</a:t>
            </a:r>
            <a:endParaRPr sz="1700" b="1"/>
          </a:p>
        </p:txBody>
      </p:sp>
      <p:sp>
        <p:nvSpPr>
          <p:cNvPr id="790" name="Google Shape;790;g337eb7db8a0_0_289"/>
          <p:cNvSpPr txBox="1"/>
          <p:nvPr/>
        </p:nvSpPr>
        <p:spPr>
          <a:xfrm>
            <a:off x="6148949" y="3072850"/>
            <a:ext cx="2568300" cy="11829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50000"/>
              </a:lnSpc>
              <a:spcBef>
                <a:spcPts val="1000"/>
              </a:spcBef>
              <a:spcAft>
                <a:spcPts val="0"/>
              </a:spcAft>
              <a:buNone/>
            </a:pPr>
            <a:r>
              <a:rPr lang="en-US" sz="1700"/>
              <a:t>The model is trained on</a:t>
            </a:r>
            <a:r>
              <a:rPr lang="en-US" sz="1700" b="1"/>
              <a:t> datasets</a:t>
            </a:r>
            <a:r>
              <a:rPr lang="en-US" sz="1700"/>
              <a:t> with </a:t>
            </a:r>
            <a:r>
              <a:rPr lang="en-US" sz="1700" b="1"/>
              <a:t>reasoning steps</a:t>
            </a:r>
            <a:endParaRPr sz="1700" b="1">
              <a:solidFill>
                <a:srgbClr val="000000"/>
              </a:solidFill>
            </a:endParaRPr>
          </a:p>
        </p:txBody>
      </p:sp>
      <p:pic>
        <p:nvPicPr>
          <p:cNvPr id="791" name="Google Shape;791;g337eb7db8a0_0_289"/>
          <p:cNvPicPr preferRelativeResize="0"/>
          <p:nvPr/>
        </p:nvPicPr>
        <p:blipFill>
          <a:blip r:embed="rId3">
            <a:alphaModFix/>
          </a:blip>
          <a:stretch>
            <a:fillRect/>
          </a:stretch>
        </p:blipFill>
        <p:spPr>
          <a:xfrm>
            <a:off x="6900212" y="4488925"/>
            <a:ext cx="1065775" cy="1065775"/>
          </a:xfrm>
          <a:prstGeom prst="rect">
            <a:avLst/>
          </a:prstGeom>
          <a:noFill/>
          <a:ln>
            <a:noFill/>
          </a:ln>
        </p:spPr>
      </p:pic>
      <p:sp>
        <p:nvSpPr>
          <p:cNvPr id="792" name="Google Shape;792;g337eb7db8a0_0_289"/>
          <p:cNvSpPr/>
          <p:nvPr/>
        </p:nvSpPr>
        <p:spPr>
          <a:xfrm>
            <a:off x="9097483" y="2366382"/>
            <a:ext cx="2351100" cy="564300"/>
          </a:xfrm>
          <a:prstGeom prst="roundRect">
            <a:avLst>
              <a:gd name="adj" fmla="val 16667"/>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Reinforcement Learning</a:t>
            </a:r>
            <a:endParaRPr sz="1900">
              <a:solidFill>
                <a:srgbClr val="FFFFFF"/>
              </a:solidFill>
            </a:endParaRPr>
          </a:p>
        </p:txBody>
      </p:sp>
      <p:sp>
        <p:nvSpPr>
          <p:cNvPr id="793" name="Google Shape;793;g337eb7db8a0_0_289"/>
          <p:cNvSpPr txBox="1"/>
          <p:nvPr/>
        </p:nvSpPr>
        <p:spPr>
          <a:xfrm>
            <a:off x="8707325" y="3072850"/>
            <a:ext cx="3131400" cy="1575000"/>
          </a:xfrm>
          <a:prstGeom prst="rect">
            <a:avLst/>
          </a:prstGeom>
          <a:noFill/>
          <a:ln>
            <a:noFill/>
          </a:ln>
        </p:spPr>
        <p:txBody>
          <a:bodyPr spcFirstLastPara="1" wrap="square" lIns="91425" tIns="45700" rIns="91425" bIns="45700" anchor="t" anchorCtr="0">
            <a:normAutofit/>
          </a:bodyPr>
          <a:lstStyle/>
          <a:p>
            <a:pPr marL="0" lvl="0" indent="0" algn="ctr" rtl="0">
              <a:lnSpc>
                <a:spcPct val="150000"/>
              </a:lnSpc>
              <a:spcBef>
                <a:spcPts val="1000"/>
              </a:spcBef>
              <a:spcAft>
                <a:spcPts val="0"/>
              </a:spcAft>
              <a:buNone/>
            </a:pPr>
            <a:r>
              <a:rPr lang="en-US" sz="1700"/>
              <a:t>The model learns to generate step-by-step reasoning over </a:t>
            </a:r>
            <a:r>
              <a:rPr lang="en-US" sz="1700" b="1"/>
              <a:t>RL training iterations</a:t>
            </a:r>
            <a:endParaRPr sz="1700" b="1">
              <a:solidFill>
                <a:srgbClr val="000000"/>
              </a:solidFill>
            </a:endParaRPr>
          </a:p>
        </p:txBody>
      </p:sp>
      <p:pic>
        <p:nvPicPr>
          <p:cNvPr id="794" name="Google Shape;794;g337eb7db8a0_0_289"/>
          <p:cNvPicPr preferRelativeResize="0"/>
          <p:nvPr/>
        </p:nvPicPr>
        <p:blipFill>
          <a:blip r:embed="rId4">
            <a:alphaModFix/>
          </a:blip>
          <a:stretch>
            <a:fillRect/>
          </a:stretch>
        </p:blipFill>
        <p:spPr>
          <a:xfrm>
            <a:off x="9533188" y="4583675"/>
            <a:ext cx="1479675" cy="832326"/>
          </a:xfrm>
          <a:prstGeom prst="rect">
            <a:avLst/>
          </a:prstGeom>
          <a:noFill/>
          <a:ln>
            <a:noFill/>
          </a:ln>
        </p:spPr>
      </p:pic>
      <p:pic>
        <p:nvPicPr>
          <p:cNvPr id="795" name="Google Shape;795;g337eb7db8a0_0_289"/>
          <p:cNvPicPr preferRelativeResize="0"/>
          <p:nvPr/>
        </p:nvPicPr>
        <p:blipFill>
          <a:blip r:embed="rId5">
            <a:alphaModFix/>
          </a:blip>
          <a:stretch>
            <a:fillRect/>
          </a:stretch>
        </p:blipFill>
        <p:spPr>
          <a:xfrm>
            <a:off x="1119238" y="4509550"/>
            <a:ext cx="1065775" cy="1065775"/>
          </a:xfrm>
          <a:prstGeom prst="rect">
            <a:avLst/>
          </a:prstGeom>
          <a:noFill/>
          <a:ln>
            <a:noFill/>
          </a:ln>
        </p:spPr>
      </p:pic>
      <p:pic>
        <p:nvPicPr>
          <p:cNvPr id="796" name="Google Shape;796;g337eb7db8a0_0_289"/>
          <p:cNvPicPr preferRelativeResize="0"/>
          <p:nvPr/>
        </p:nvPicPr>
        <p:blipFill>
          <a:blip r:embed="rId5">
            <a:alphaModFix/>
          </a:blip>
          <a:stretch>
            <a:fillRect/>
          </a:stretch>
        </p:blipFill>
        <p:spPr>
          <a:xfrm>
            <a:off x="3992888" y="4466950"/>
            <a:ext cx="1065775" cy="1065775"/>
          </a:xfrm>
          <a:prstGeom prst="rect">
            <a:avLst/>
          </a:prstGeom>
          <a:noFill/>
          <a:ln>
            <a:noFill/>
          </a:ln>
        </p:spPr>
      </p:pic>
      <p:sp>
        <p:nvSpPr>
          <p:cNvPr id="797" name="Google Shape;797;g337eb7db8a0_0_289"/>
          <p:cNvSpPr/>
          <p:nvPr/>
        </p:nvSpPr>
        <p:spPr>
          <a:xfrm rot="2700000">
            <a:off x="4043886" y="4497506"/>
            <a:ext cx="910046" cy="935502"/>
          </a:xfrm>
          <a:prstGeom prst="plus">
            <a:avLst>
              <a:gd name="adj" fmla="val 44238"/>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337eb7db8a0_0_31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CoT: </a:t>
            </a:r>
            <a:r>
              <a:rPr lang="en-US" sz="3600"/>
              <a:t>Few-Shot</a:t>
            </a:r>
            <a:endParaRPr sz="3600"/>
          </a:p>
        </p:txBody>
      </p:sp>
      <p:sp>
        <p:nvSpPr>
          <p:cNvPr id="803" name="Google Shape;803;g337eb7db8a0_0_317"/>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49</a:t>
            </a:fld>
            <a:endParaRPr/>
          </a:p>
        </p:txBody>
      </p:sp>
      <p:sp>
        <p:nvSpPr>
          <p:cNvPr id="804" name="Google Shape;804;g337eb7db8a0_0_317"/>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805" name="Google Shape;805;g337eb7db8a0_0_317"/>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806" name="Google Shape;806;g337eb7db8a0_0_317"/>
          <p:cNvSpPr txBox="1"/>
          <p:nvPr/>
        </p:nvSpPr>
        <p:spPr>
          <a:xfrm>
            <a:off x="938000" y="1908600"/>
            <a:ext cx="103245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The LLM is given a few examples of step-by-step reasoning to guide problem-solving</a:t>
            </a:r>
            <a:endParaRPr sz="1800">
              <a:solidFill>
                <a:schemeClr val="dk1"/>
              </a:solidFill>
            </a:endParaRPr>
          </a:p>
        </p:txBody>
      </p:sp>
      <p:sp>
        <p:nvSpPr>
          <p:cNvPr id="807" name="Google Shape;807;g337eb7db8a0_0_317"/>
          <p:cNvSpPr txBox="1"/>
          <p:nvPr/>
        </p:nvSpPr>
        <p:spPr>
          <a:xfrm>
            <a:off x="3502100" y="6158950"/>
            <a:ext cx="8014200" cy="759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50000"/>
              </a:lnSpc>
              <a:spcBef>
                <a:spcPts val="1000"/>
              </a:spcBef>
              <a:spcAft>
                <a:spcPts val="0"/>
              </a:spcAft>
              <a:buNone/>
            </a:pPr>
            <a:r>
              <a:rPr lang="en-US" sz="800">
                <a:solidFill>
                  <a:schemeClr val="dk2"/>
                </a:solidFill>
              </a:rPr>
              <a:t>Wei, J., Wang, X., Schuurmans, D., Bosma, M., Xia, F., Chi, E., ... &amp; Zhou, D. (2022). Chain-of-thought prompting elicits reasoning in large language models. Advances in neural information processing systems, 35, 24824-24837. Chu, Z., Chen, J., Chen, Q., Yu, W., He, T., Wang, H., ... &amp; Liu, T. (2024, August). Navigate through enigmatic labyrinth a survey of chain of thought reasoning: Advances, frontiers and future. In Proceedings of the 62nd Annual Meeting of the Association for Computational Linguistics (Volume 1: Long Papers) (pp. 1173-1203).</a:t>
            </a:r>
            <a:endParaRPr sz="800">
              <a:solidFill>
                <a:schemeClr val="dk2"/>
              </a:solidFill>
            </a:endParaRPr>
          </a:p>
        </p:txBody>
      </p:sp>
      <p:pic>
        <p:nvPicPr>
          <p:cNvPr id="808" name="Google Shape;808;g337eb7db8a0_0_317"/>
          <p:cNvPicPr preferRelativeResize="0"/>
          <p:nvPr/>
        </p:nvPicPr>
        <p:blipFill>
          <a:blip r:embed="rId3">
            <a:alphaModFix/>
          </a:blip>
          <a:stretch>
            <a:fillRect/>
          </a:stretch>
        </p:blipFill>
        <p:spPr>
          <a:xfrm>
            <a:off x="6332750" y="2731237"/>
            <a:ext cx="5285250" cy="2584450"/>
          </a:xfrm>
          <a:prstGeom prst="rect">
            <a:avLst/>
          </a:prstGeom>
          <a:noFill/>
          <a:ln>
            <a:noFill/>
          </a:ln>
        </p:spPr>
      </p:pic>
      <p:sp>
        <p:nvSpPr>
          <p:cNvPr id="809" name="Google Shape;809;g337eb7db8a0_0_317"/>
          <p:cNvSpPr/>
          <p:nvPr/>
        </p:nvSpPr>
        <p:spPr>
          <a:xfrm>
            <a:off x="3850048" y="2723050"/>
            <a:ext cx="2430900" cy="3837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Well-crafted prompts</a:t>
            </a:r>
            <a:endParaRPr sz="1600">
              <a:solidFill>
                <a:srgbClr val="FFFFFF"/>
              </a:solidFill>
            </a:endParaRPr>
          </a:p>
        </p:txBody>
      </p:sp>
      <p:sp>
        <p:nvSpPr>
          <p:cNvPr id="810" name="Google Shape;810;g337eb7db8a0_0_317"/>
          <p:cNvSpPr/>
          <p:nvPr/>
        </p:nvSpPr>
        <p:spPr>
          <a:xfrm>
            <a:off x="3850050" y="3716738"/>
            <a:ext cx="2430900" cy="3837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Scaling</a:t>
            </a:r>
            <a:endParaRPr sz="1600">
              <a:solidFill>
                <a:srgbClr val="FFFFFF"/>
              </a:solidFill>
            </a:endParaRPr>
          </a:p>
        </p:txBody>
      </p:sp>
      <p:sp>
        <p:nvSpPr>
          <p:cNvPr id="811" name="Google Shape;811;g337eb7db8a0_0_317"/>
          <p:cNvSpPr/>
          <p:nvPr/>
        </p:nvSpPr>
        <p:spPr>
          <a:xfrm>
            <a:off x="3850039" y="4710440"/>
            <a:ext cx="2430900" cy="3837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(Too) Complex tasks</a:t>
            </a:r>
            <a:endParaRPr sz="1600">
              <a:solidFill>
                <a:srgbClr val="FFFFFF"/>
              </a:solidFill>
            </a:endParaRPr>
          </a:p>
        </p:txBody>
      </p:sp>
      <p:sp>
        <p:nvSpPr>
          <p:cNvPr id="812" name="Google Shape;812;g337eb7db8a0_0_317"/>
          <p:cNvSpPr/>
          <p:nvPr/>
        </p:nvSpPr>
        <p:spPr>
          <a:xfrm>
            <a:off x="945303" y="2723062"/>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No fine-tuning</a:t>
            </a:r>
            <a:endParaRPr sz="1600">
              <a:solidFill>
                <a:srgbClr val="FFFFFF"/>
              </a:solidFill>
            </a:endParaRPr>
          </a:p>
        </p:txBody>
      </p:sp>
      <p:sp>
        <p:nvSpPr>
          <p:cNvPr id="813" name="Google Shape;813;g337eb7db8a0_0_317"/>
          <p:cNvSpPr/>
          <p:nvPr/>
        </p:nvSpPr>
        <p:spPr>
          <a:xfrm>
            <a:off x="945303" y="3716756"/>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b="1">
                <a:solidFill>
                  <a:srgbClr val="FFFFFF"/>
                </a:solidFill>
              </a:rPr>
              <a:t>Mathematical</a:t>
            </a:r>
            <a:endParaRPr sz="1600" b="1">
              <a:solidFill>
                <a:srgbClr val="FFFFFF"/>
              </a:solidFill>
            </a:endParaRPr>
          </a:p>
        </p:txBody>
      </p:sp>
      <p:sp>
        <p:nvSpPr>
          <p:cNvPr id="814" name="Google Shape;814;g337eb7db8a0_0_317"/>
          <p:cNvSpPr/>
          <p:nvPr/>
        </p:nvSpPr>
        <p:spPr>
          <a:xfrm>
            <a:off x="945303" y="4710450"/>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600" b="1">
                <a:solidFill>
                  <a:srgbClr val="FFFFFF"/>
                </a:solidFill>
              </a:rPr>
              <a:t>Logic</a:t>
            </a:r>
            <a:endParaRPr sz="16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33794514c31_0_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Accurate, Reliable, Trustworthy AI</a:t>
            </a:r>
            <a:endParaRPr sz="3600"/>
          </a:p>
        </p:txBody>
      </p:sp>
      <p:sp>
        <p:nvSpPr>
          <p:cNvPr id="139" name="Google Shape;139;g33794514c31_0_0"/>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00000"/>
              </a:buClr>
              <a:buSzPts val="2300"/>
              <a:buFont typeface="Arial"/>
              <a:buNone/>
            </a:pPr>
            <a:fld id="{00000000-1234-1234-1234-123412341234}" type="slidenum">
              <a:rPr lang="en-US" sz="2300">
                <a:latin typeface="Playfair Display"/>
                <a:ea typeface="Playfair Display"/>
                <a:cs typeface="Playfair Display"/>
                <a:sym typeface="Playfair Display"/>
              </a:rPr>
              <a:t>5</a:t>
            </a:fld>
            <a:endParaRPr/>
          </a:p>
        </p:txBody>
      </p:sp>
      <p:sp>
        <p:nvSpPr>
          <p:cNvPr id="140" name="Google Shape;140;g33794514c31_0_0"/>
          <p:cNvSpPr txBox="1"/>
          <p:nvPr/>
        </p:nvSpPr>
        <p:spPr>
          <a:xfrm>
            <a:off x="1063825" y="3745100"/>
            <a:ext cx="2933100" cy="152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000000"/>
              </a:buClr>
              <a:buSzPts val="1800"/>
              <a:buChar char="●"/>
            </a:pPr>
            <a:r>
              <a:rPr lang="en-US" sz="1800"/>
              <a:t>Knowledge cut-off</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sz="1800"/>
              <a:t>Hallucination issues</a:t>
            </a:r>
            <a:endParaRPr sz="1800">
              <a:solidFill>
                <a:srgbClr val="000000"/>
              </a:solidFill>
            </a:endParaRPr>
          </a:p>
          <a:p>
            <a:pPr marL="0" lvl="0" indent="0" algn="l" rtl="0">
              <a:lnSpc>
                <a:spcPct val="150000"/>
              </a:lnSpc>
              <a:spcBef>
                <a:spcPts val="1000"/>
              </a:spcBef>
              <a:spcAft>
                <a:spcPts val="0"/>
              </a:spcAft>
              <a:buNone/>
            </a:pPr>
            <a:endParaRPr sz="1800">
              <a:solidFill>
                <a:srgbClr val="000000"/>
              </a:solidFill>
            </a:endParaRPr>
          </a:p>
        </p:txBody>
      </p:sp>
      <p:grpSp>
        <p:nvGrpSpPr>
          <p:cNvPr id="141" name="Google Shape;141;g33794514c31_0_0"/>
          <p:cNvGrpSpPr/>
          <p:nvPr/>
        </p:nvGrpSpPr>
        <p:grpSpPr>
          <a:xfrm>
            <a:off x="1063825" y="1972700"/>
            <a:ext cx="10093825" cy="802800"/>
            <a:chOff x="1063825" y="1972700"/>
            <a:chExt cx="10093825" cy="802800"/>
          </a:xfrm>
        </p:grpSpPr>
        <p:sp>
          <p:nvSpPr>
            <p:cNvPr id="142" name="Google Shape;142;g33794514c31_0_0"/>
            <p:cNvSpPr/>
            <p:nvPr/>
          </p:nvSpPr>
          <p:spPr>
            <a:xfrm>
              <a:off x="1063825" y="1972700"/>
              <a:ext cx="2912700" cy="8028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Retrieval Augmented Generation </a:t>
              </a:r>
              <a:endParaRPr sz="1900">
                <a:solidFill>
                  <a:srgbClr val="FFFFFF"/>
                </a:solidFill>
              </a:endParaRPr>
            </a:p>
          </p:txBody>
        </p:sp>
        <p:sp>
          <p:nvSpPr>
            <p:cNvPr id="143" name="Google Shape;143;g33794514c31_0_0"/>
            <p:cNvSpPr/>
            <p:nvPr/>
          </p:nvSpPr>
          <p:spPr>
            <a:xfrm>
              <a:off x="4654388" y="1972700"/>
              <a:ext cx="2912700" cy="8028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Tool Composition</a:t>
              </a:r>
              <a:endParaRPr sz="1900">
                <a:solidFill>
                  <a:srgbClr val="FFFFFF"/>
                </a:solidFill>
              </a:endParaRPr>
            </a:p>
          </p:txBody>
        </p:sp>
        <p:sp>
          <p:nvSpPr>
            <p:cNvPr id="144" name="Google Shape;144;g33794514c31_0_0"/>
            <p:cNvSpPr/>
            <p:nvPr/>
          </p:nvSpPr>
          <p:spPr>
            <a:xfrm>
              <a:off x="8244950" y="1972700"/>
              <a:ext cx="2912700" cy="802800"/>
            </a:xfrm>
            <a:prstGeom prst="roundRect">
              <a:avLst>
                <a:gd name="adj" fmla="val 16667"/>
              </a:avLst>
            </a:prstGeom>
            <a:solidFill>
              <a:srgbClr val="F6B26B"/>
            </a:solidFill>
            <a:ln w="9525" cap="flat" cmpd="sng">
              <a:solidFill>
                <a:srgbClr val="EC701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b="1">
                  <a:solidFill>
                    <a:srgbClr val="FFFFFF"/>
                  </a:solidFill>
                </a:rPr>
                <a:t>Chain-of-Thought</a:t>
              </a:r>
              <a:endParaRPr sz="1900">
                <a:solidFill>
                  <a:srgbClr val="FFFFFF"/>
                </a:solidFill>
              </a:endParaRPr>
            </a:p>
          </p:txBody>
        </p:sp>
      </p:grpSp>
      <p:sp>
        <p:nvSpPr>
          <p:cNvPr id="145" name="Google Shape;145;g33794514c31_0_0"/>
          <p:cNvSpPr txBox="1"/>
          <p:nvPr/>
        </p:nvSpPr>
        <p:spPr>
          <a:xfrm>
            <a:off x="4636819" y="3745100"/>
            <a:ext cx="2933100" cy="15207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rgbClr val="000000"/>
              </a:buClr>
              <a:buSzPts val="1800"/>
              <a:buChar char="●"/>
            </a:pPr>
            <a:r>
              <a:rPr lang="en-US" sz="1800"/>
              <a:t>Complex tasks</a:t>
            </a:r>
            <a:endParaRPr sz="1800">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sz="1800"/>
              <a:t>Tool calling</a:t>
            </a:r>
            <a:endParaRPr sz="1800">
              <a:solidFill>
                <a:srgbClr val="000000"/>
              </a:solidFill>
            </a:endParaRPr>
          </a:p>
        </p:txBody>
      </p:sp>
      <p:sp>
        <p:nvSpPr>
          <p:cNvPr id="146" name="Google Shape;146;g33794514c31_0_0"/>
          <p:cNvSpPr txBox="1"/>
          <p:nvPr/>
        </p:nvSpPr>
        <p:spPr>
          <a:xfrm>
            <a:off x="8195075" y="3745100"/>
            <a:ext cx="2933100" cy="870300"/>
          </a:xfrm>
          <a:prstGeom prst="rect">
            <a:avLst/>
          </a:prstGeom>
          <a:noFill/>
          <a:ln>
            <a:noFill/>
          </a:ln>
        </p:spPr>
        <p:txBody>
          <a:bodyPr spcFirstLastPara="1" wrap="square" lIns="91425" tIns="45700" rIns="91425" bIns="45700" anchor="t" anchorCtr="0">
            <a:normAutofit fontScale="85000" lnSpcReduction="10000"/>
          </a:bodyPr>
          <a:lstStyle/>
          <a:p>
            <a:pPr marL="457200" lvl="0" indent="-342900" algn="l" rtl="0">
              <a:lnSpc>
                <a:spcPct val="150000"/>
              </a:lnSpc>
              <a:spcBef>
                <a:spcPts val="1000"/>
              </a:spcBef>
              <a:spcAft>
                <a:spcPts val="0"/>
              </a:spcAft>
              <a:buClr>
                <a:srgbClr val="000000"/>
              </a:buClr>
              <a:buSzPts val="1800"/>
              <a:buChar char="●"/>
            </a:pPr>
            <a:r>
              <a:rPr lang="en-US" sz="1800"/>
              <a:t>Identify where it “all went wrong”</a:t>
            </a:r>
            <a:endParaRPr sz="1800">
              <a:solidFill>
                <a:srgbClr val="000000"/>
              </a:solidFill>
            </a:endParaRPr>
          </a:p>
        </p:txBody>
      </p:sp>
      <p:sp>
        <p:nvSpPr>
          <p:cNvPr id="147" name="Google Shape;147;g33794514c31_0_0"/>
          <p:cNvSpPr txBox="1"/>
          <p:nvPr/>
        </p:nvSpPr>
        <p:spPr>
          <a:xfrm>
            <a:off x="1063825" y="2823000"/>
            <a:ext cx="29331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ctr" rtl="0">
              <a:lnSpc>
                <a:spcPct val="150000"/>
              </a:lnSpc>
              <a:spcBef>
                <a:spcPts val="1000"/>
              </a:spcBef>
              <a:spcAft>
                <a:spcPts val="0"/>
              </a:spcAft>
              <a:buNone/>
            </a:pPr>
            <a:r>
              <a:rPr lang="en-US" sz="1800"/>
              <a:t>Grounds responses in </a:t>
            </a:r>
            <a:r>
              <a:rPr lang="en-US" sz="1800" b="1"/>
              <a:t>external data</a:t>
            </a:r>
            <a:endParaRPr sz="1800" b="1">
              <a:solidFill>
                <a:srgbClr val="000000"/>
              </a:solidFill>
            </a:endParaRPr>
          </a:p>
        </p:txBody>
      </p:sp>
      <p:sp>
        <p:nvSpPr>
          <p:cNvPr id="148" name="Google Shape;148;g33794514c31_0_0"/>
          <p:cNvSpPr txBox="1"/>
          <p:nvPr/>
        </p:nvSpPr>
        <p:spPr>
          <a:xfrm>
            <a:off x="4636819" y="2823000"/>
            <a:ext cx="2933100" cy="7599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50000"/>
              </a:lnSpc>
              <a:spcBef>
                <a:spcPts val="1000"/>
              </a:spcBef>
              <a:spcAft>
                <a:spcPts val="0"/>
              </a:spcAft>
              <a:buNone/>
            </a:pPr>
            <a:r>
              <a:rPr lang="en-US" sz="1800"/>
              <a:t>Define how </a:t>
            </a:r>
            <a:r>
              <a:rPr lang="en-US" sz="1800" b="1"/>
              <a:t>different tools </a:t>
            </a:r>
            <a:r>
              <a:rPr lang="en-US" sz="1800"/>
              <a:t>interact</a:t>
            </a:r>
            <a:endParaRPr sz="1800">
              <a:solidFill>
                <a:srgbClr val="000000"/>
              </a:solidFill>
            </a:endParaRPr>
          </a:p>
        </p:txBody>
      </p:sp>
      <p:sp>
        <p:nvSpPr>
          <p:cNvPr id="149" name="Google Shape;149;g33794514c31_0_0"/>
          <p:cNvSpPr txBox="1"/>
          <p:nvPr/>
        </p:nvSpPr>
        <p:spPr>
          <a:xfrm>
            <a:off x="8195063" y="2823000"/>
            <a:ext cx="29331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ctr" rtl="0">
              <a:lnSpc>
                <a:spcPct val="150000"/>
              </a:lnSpc>
              <a:spcBef>
                <a:spcPts val="1000"/>
              </a:spcBef>
              <a:spcAft>
                <a:spcPts val="0"/>
              </a:spcAft>
              <a:buNone/>
            </a:pPr>
            <a:r>
              <a:rPr lang="en-US" sz="1800"/>
              <a:t>Makes </a:t>
            </a:r>
            <a:r>
              <a:rPr lang="en-US" sz="1800" b="1"/>
              <a:t>reasoning </a:t>
            </a:r>
            <a:r>
              <a:rPr lang="en-US" sz="1800"/>
              <a:t>explicit/traceable</a:t>
            </a:r>
            <a:endParaRPr sz="1800">
              <a:solidFill>
                <a:srgbClr val="000000"/>
              </a:solidFill>
            </a:endParaRPr>
          </a:p>
        </p:txBody>
      </p:sp>
      <p:pic>
        <p:nvPicPr>
          <p:cNvPr id="150" name="Google Shape;150;g33794514c31_0_0"/>
          <p:cNvPicPr preferRelativeResize="0"/>
          <p:nvPr/>
        </p:nvPicPr>
        <p:blipFill>
          <a:blip r:embed="rId3">
            <a:alphaModFix/>
          </a:blip>
          <a:stretch>
            <a:fillRect/>
          </a:stretch>
        </p:blipFill>
        <p:spPr>
          <a:xfrm>
            <a:off x="1968729" y="4654646"/>
            <a:ext cx="1123289" cy="1123293"/>
          </a:xfrm>
          <a:prstGeom prst="rect">
            <a:avLst/>
          </a:prstGeom>
          <a:noFill/>
          <a:ln>
            <a:noFill/>
          </a:ln>
        </p:spPr>
      </p:pic>
      <p:pic>
        <p:nvPicPr>
          <p:cNvPr id="151" name="Google Shape;151;g33794514c31_0_0"/>
          <p:cNvPicPr preferRelativeResize="0"/>
          <p:nvPr/>
        </p:nvPicPr>
        <p:blipFill>
          <a:blip r:embed="rId4">
            <a:alphaModFix/>
          </a:blip>
          <a:stretch>
            <a:fillRect/>
          </a:stretch>
        </p:blipFill>
        <p:spPr>
          <a:xfrm>
            <a:off x="5531456" y="4644380"/>
            <a:ext cx="1143825" cy="1143825"/>
          </a:xfrm>
          <a:prstGeom prst="rect">
            <a:avLst/>
          </a:prstGeom>
          <a:noFill/>
          <a:ln>
            <a:noFill/>
          </a:ln>
        </p:spPr>
      </p:pic>
      <p:pic>
        <p:nvPicPr>
          <p:cNvPr id="152" name="Google Shape;152;g33794514c31_0_0"/>
          <p:cNvPicPr preferRelativeResize="0"/>
          <p:nvPr/>
        </p:nvPicPr>
        <p:blipFill>
          <a:blip r:embed="rId5">
            <a:alphaModFix/>
          </a:blip>
          <a:stretch>
            <a:fillRect/>
          </a:stretch>
        </p:blipFill>
        <p:spPr>
          <a:xfrm>
            <a:off x="9040465" y="4595135"/>
            <a:ext cx="1242310" cy="124231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337eb7db8a0_0_35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CoT: </a:t>
            </a:r>
            <a:r>
              <a:rPr lang="en-US" sz="3600"/>
              <a:t>Zero-Shot</a:t>
            </a:r>
            <a:endParaRPr sz="3600"/>
          </a:p>
        </p:txBody>
      </p:sp>
      <p:sp>
        <p:nvSpPr>
          <p:cNvPr id="820" name="Google Shape;820;g337eb7db8a0_0_357"/>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50</a:t>
            </a:fld>
            <a:endParaRPr/>
          </a:p>
        </p:txBody>
      </p:sp>
      <p:sp>
        <p:nvSpPr>
          <p:cNvPr id="821" name="Google Shape;821;g337eb7db8a0_0_357"/>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822" name="Google Shape;822;g337eb7db8a0_0_357"/>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823" name="Google Shape;823;g337eb7db8a0_0_357"/>
          <p:cNvSpPr txBox="1"/>
          <p:nvPr/>
        </p:nvSpPr>
        <p:spPr>
          <a:xfrm>
            <a:off x="938000" y="1908600"/>
            <a:ext cx="103245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a:solidFill>
                  <a:schemeClr val="dk1"/>
                </a:solidFill>
              </a:rPr>
              <a:t>Another prompting technique where the prompt includes a phrase like “Let’s think step by step”</a:t>
            </a:r>
            <a:endParaRPr sz="1800">
              <a:solidFill>
                <a:schemeClr val="dk1"/>
              </a:solidFill>
            </a:endParaRPr>
          </a:p>
        </p:txBody>
      </p:sp>
      <p:sp>
        <p:nvSpPr>
          <p:cNvPr id="824" name="Google Shape;824;g337eb7db8a0_0_357"/>
          <p:cNvSpPr txBox="1"/>
          <p:nvPr/>
        </p:nvSpPr>
        <p:spPr>
          <a:xfrm>
            <a:off x="3502100" y="6158950"/>
            <a:ext cx="8014200" cy="759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50000"/>
              </a:lnSpc>
              <a:spcBef>
                <a:spcPts val="1000"/>
              </a:spcBef>
              <a:spcAft>
                <a:spcPts val="0"/>
              </a:spcAft>
              <a:buNone/>
            </a:pPr>
            <a:r>
              <a:rPr lang="en-US" sz="800">
                <a:solidFill>
                  <a:schemeClr val="dk2"/>
                </a:solidFill>
              </a:rPr>
              <a:t>Kojima, T., Gu, S. S., Reid, M., Matsuo, Y., &amp; Iwasawa, Y. (2022). Large language models are zero-shot reasoners. Advances in neural information processing systems, 35, 22199-22213. Navigate through enigmatic labyrinth a survey of chain of thought reasoning: Advances, frontiers and future. In Proceedings of the 62nd Annual Meeting of the Association for Computational Linguistics (Volume 1: Long Papers) (pp. 1173-1203).</a:t>
            </a:r>
            <a:endParaRPr sz="800">
              <a:solidFill>
                <a:schemeClr val="dk2"/>
              </a:solidFill>
            </a:endParaRPr>
          </a:p>
        </p:txBody>
      </p:sp>
      <p:sp>
        <p:nvSpPr>
          <p:cNvPr id="825" name="Google Shape;825;g337eb7db8a0_0_357"/>
          <p:cNvSpPr/>
          <p:nvPr/>
        </p:nvSpPr>
        <p:spPr>
          <a:xfrm>
            <a:off x="3850048" y="2723050"/>
            <a:ext cx="2430900" cy="3837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More error prone</a:t>
            </a:r>
            <a:endParaRPr sz="1600">
              <a:solidFill>
                <a:srgbClr val="FFFFFF"/>
              </a:solidFill>
            </a:endParaRPr>
          </a:p>
        </p:txBody>
      </p:sp>
      <p:sp>
        <p:nvSpPr>
          <p:cNvPr id="826" name="Google Shape;826;g337eb7db8a0_0_357"/>
          <p:cNvSpPr/>
          <p:nvPr/>
        </p:nvSpPr>
        <p:spPr>
          <a:xfrm>
            <a:off x="3850050" y="3716738"/>
            <a:ext cx="2430900" cy="3837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Scaling</a:t>
            </a:r>
            <a:endParaRPr sz="1600">
              <a:solidFill>
                <a:srgbClr val="FFFFFF"/>
              </a:solidFill>
            </a:endParaRPr>
          </a:p>
        </p:txBody>
      </p:sp>
      <p:sp>
        <p:nvSpPr>
          <p:cNvPr id="827" name="Google Shape;827;g337eb7db8a0_0_357"/>
          <p:cNvSpPr/>
          <p:nvPr/>
        </p:nvSpPr>
        <p:spPr>
          <a:xfrm>
            <a:off x="3850039" y="4710440"/>
            <a:ext cx="2430900" cy="3837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Base Model</a:t>
            </a:r>
            <a:endParaRPr sz="1600">
              <a:solidFill>
                <a:srgbClr val="FFFFFF"/>
              </a:solidFill>
            </a:endParaRPr>
          </a:p>
        </p:txBody>
      </p:sp>
      <p:sp>
        <p:nvSpPr>
          <p:cNvPr id="828" name="Google Shape;828;g337eb7db8a0_0_357"/>
          <p:cNvSpPr/>
          <p:nvPr/>
        </p:nvSpPr>
        <p:spPr>
          <a:xfrm>
            <a:off x="945303" y="2723062"/>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No fine-tuning</a:t>
            </a:r>
            <a:endParaRPr sz="1600">
              <a:solidFill>
                <a:srgbClr val="FFFFFF"/>
              </a:solidFill>
            </a:endParaRPr>
          </a:p>
        </p:txBody>
      </p:sp>
      <p:sp>
        <p:nvSpPr>
          <p:cNvPr id="829" name="Google Shape;829;g337eb7db8a0_0_357"/>
          <p:cNvSpPr/>
          <p:nvPr/>
        </p:nvSpPr>
        <p:spPr>
          <a:xfrm>
            <a:off x="945303" y="3716756"/>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300" b="1">
                <a:solidFill>
                  <a:srgbClr val="FFFFFF"/>
                </a:solidFill>
              </a:rPr>
              <a:t>No need for curated examples</a:t>
            </a:r>
            <a:endParaRPr sz="1300" b="1">
              <a:solidFill>
                <a:srgbClr val="FFFFFF"/>
              </a:solidFill>
            </a:endParaRPr>
          </a:p>
        </p:txBody>
      </p:sp>
      <p:sp>
        <p:nvSpPr>
          <p:cNvPr id="830" name="Google Shape;830;g337eb7db8a0_0_357"/>
          <p:cNvSpPr/>
          <p:nvPr/>
        </p:nvSpPr>
        <p:spPr>
          <a:xfrm>
            <a:off x="945303" y="4710450"/>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300" b="1">
                <a:solidFill>
                  <a:srgbClr val="FFFFFF"/>
                </a:solidFill>
              </a:rPr>
              <a:t>Maths, Logic, Commonsense</a:t>
            </a:r>
            <a:endParaRPr sz="1300" b="1">
              <a:solidFill>
                <a:srgbClr val="FFFFFF"/>
              </a:solidFill>
            </a:endParaRPr>
          </a:p>
        </p:txBody>
      </p:sp>
      <p:pic>
        <p:nvPicPr>
          <p:cNvPr id="831" name="Google Shape;831;g337eb7db8a0_0_357"/>
          <p:cNvPicPr preferRelativeResize="0"/>
          <p:nvPr/>
        </p:nvPicPr>
        <p:blipFill rotWithShape="1">
          <a:blip r:embed="rId3">
            <a:alphaModFix/>
          </a:blip>
          <a:srcRect t="4832" b="37702"/>
          <a:stretch/>
        </p:blipFill>
        <p:spPr>
          <a:xfrm>
            <a:off x="7728175" y="2282651"/>
            <a:ext cx="3124800" cy="2046550"/>
          </a:xfrm>
          <a:prstGeom prst="rect">
            <a:avLst/>
          </a:prstGeom>
          <a:noFill/>
          <a:ln>
            <a:noFill/>
          </a:ln>
        </p:spPr>
      </p:pic>
      <p:pic>
        <p:nvPicPr>
          <p:cNvPr id="832" name="Google Shape;832;g337eb7db8a0_0_357"/>
          <p:cNvPicPr preferRelativeResize="0"/>
          <p:nvPr/>
        </p:nvPicPr>
        <p:blipFill rotWithShape="1">
          <a:blip r:embed="rId3">
            <a:alphaModFix/>
          </a:blip>
          <a:srcRect t="61965"/>
          <a:stretch/>
        </p:blipFill>
        <p:spPr>
          <a:xfrm>
            <a:off x="7728175" y="4329198"/>
            <a:ext cx="3069275" cy="1330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g337eb7db8a0_0_378"/>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CoT: </a:t>
            </a:r>
            <a:r>
              <a:rPr lang="en-US" sz="3600"/>
              <a:t>Fine-tuning</a:t>
            </a:r>
            <a:endParaRPr sz="3600"/>
          </a:p>
        </p:txBody>
      </p:sp>
      <p:sp>
        <p:nvSpPr>
          <p:cNvPr id="838" name="Google Shape;838;g337eb7db8a0_0_378"/>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51</a:t>
            </a:fld>
            <a:endParaRPr/>
          </a:p>
        </p:txBody>
      </p:sp>
      <p:sp>
        <p:nvSpPr>
          <p:cNvPr id="839" name="Google Shape;839;g337eb7db8a0_0_378"/>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840" name="Google Shape;840;g337eb7db8a0_0_378"/>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841" name="Google Shape;841;g337eb7db8a0_0_378"/>
          <p:cNvSpPr txBox="1"/>
          <p:nvPr/>
        </p:nvSpPr>
        <p:spPr>
          <a:xfrm>
            <a:off x="938000" y="1908600"/>
            <a:ext cx="103245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50000"/>
              </a:lnSpc>
              <a:spcBef>
                <a:spcPts val="1000"/>
              </a:spcBef>
              <a:spcAft>
                <a:spcPts val="0"/>
              </a:spcAft>
              <a:buNone/>
            </a:pPr>
            <a:r>
              <a:rPr lang="en-US" sz="1800">
                <a:solidFill>
                  <a:schemeClr val="dk1"/>
                </a:solidFill>
              </a:rPr>
              <a:t>Fine-tuning will lead the model’s parameters to internalize step-by-step reasoning. At the end, the models will be able to generate structured CoT reasoning </a:t>
            </a:r>
            <a:r>
              <a:rPr lang="en-US" sz="1800" b="1">
                <a:solidFill>
                  <a:schemeClr val="dk1"/>
                </a:solidFill>
              </a:rPr>
              <a:t>without requiring explicit prompts</a:t>
            </a:r>
            <a:endParaRPr sz="1800" b="1">
              <a:solidFill>
                <a:schemeClr val="dk1"/>
              </a:solidFill>
            </a:endParaRPr>
          </a:p>
        </p:txBody>
      </p:sp>
      <p:sp>
        <p:nvSpPr>
          <p:cNvPr id="842" name="Google Shape;842;g337eb7db8a0_0_378"/>
          <p:cNvSpPr txBox="1"/>
          <p:nvPr/>
        </p:nvSpPr>
        <p:spPr>
          <a:xfrm>
            <a:off x="3502100" y="6158950"/>
            <a:ext cx="8014200" cy="759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50000"/>
              </a:lnSpc>
              <a:spcBef>
                <a:spcPts val="1000"/>
              </a:spcBef>
              <a:spcAft>
                <a:spcPts val="0"/>
              </a:spcAft>
              <a:buNone/>
            </a:pPr>
            <a:r>
              <a:rPr lang="en-US" sz="800">
                <a:solidFill>
                  <a:schemeClr val="dk2"/>
                </a:solidFill>
              </a:rPr>
              <a:t>Kim, S., Joo, S. J., Kim, D., Jang, J., Ye, S., Shin, J., &amp; Seo, M. (2023). The cot collection: Improving zero-shot and few-shot learning of language models via chain-of-thought fine-tuning. arXiv preprint arXiv:2305.14045. Navigate through enigmatic labyrinth a survey of chain of thought reasoning: Advances, frontiers and future. In Proceedings of the 62nd Annual Meeting of the Association for Computational Linguistics (Volume 1: Long Papers) (pp. 1173-1203).</a:t>
            </a:r>
            <a:endParaRPr sz="800">
              <a:solidFill>
                <a:schemeClr val="dk2"/>
              </a:solidFill>
            </a:endParaRPr>
          </a:p>
        </p:txBody>
      </p:sp>
      <p:sp>
        <p:nvSpPr>
          <p:cNvPr id="843" name="Google Shape;843;g337eb7db8a0_0_378"/>
          <p:cNvSpPr/>
          <p:nvPr/>
        </p:nvSpPr>
        <p:spPr>
          <a:xfrm>
            <a:off x="3842748" y="2886525"/>
            <a:ext cx="2430900" cy="3837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Large scale datasets</a:t>
            </a:r>
            <a:endParaRPr sz="1600">
              <a:solidFill>
                <a:srgbClr val="FFFFFF"/>
              </a:solidFill>
            </a:endParaRPr>
          </a:p>
        </p:txBody>
      </p:sp>
      <p:sp>
        <p:nvSpPr>
          <p:cNvPr id="844" name="Google Shape;844;g337eb7db8a0_0_378"/>
          <p:cNvSpPr/>
          <p:nvPr/>
        </p:nvSpPr>
        <p:spPr>
          <a:xfrm>
            <a:off x="3842750" y="3880213"/>
            <a:ext cx="2430900" cy="3837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rgbClr val="FFFFFF"/>
                </a:solidFill>
              </a:rPr>
              <a:t>Computationally expensive</a:t>
            </a:r>
            <a:endParaRPr sz="1300">
              <a:solidFill>
                <a:srgbClr val="FFFFFF"/>
              </a:solidFill>
            </a:endParaRPr>
          </a:p>
        </p:txBody>
      </p:sp>
      <p:sp>
        <p:nvSpPr>
          <p:cNvPr id="845" name="Google Shape;845;g337eb7db8a0_0_378"/>
          <p:cNvSpPr/>
          <p:nvPr/>
        </p:nvSpPr>
        <p:spPr>
          <a:xfrm>
            <a:off x="3842739" y="4873915"/>
            <a:ext cx="2430900" cy="3837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Less flexible</a:t>
            </a:r>
            <a:endParaRPr sz="1600">
              <a:solidFill>
                <a:srgbClr val="FFFFFF"/>
              </a:solidFill>
            </a:endParaRPr>
          </a:p>
        </p:txBody>
      </p:sp>
      <p:sp>
        <p:nvSpPr>
          <p:cNvPr id="846" name="Google Shape;846;g337eb7db8a0_0_378"/>
          <p:cNvSpPr/>
          <p:nvPr/>
        </p:nvSpPr>
        <p:spPr>
          <a:xfrm>
            <a:off x="938003" y="2886537"/>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rgbClr val="FFFFFF"/>
                </a:solidFill>
              </a:rPr>
              <a:t>Consistent reasoning</a:t>
            </a:r>
            <a:endParaRPr sz="1600">
              <a:solidFill>
                <a:srgbClr val="FFFFFF"/>
              </a:solidFill>
            </a:endParaRPr>
          </a:p>
        </p:txBody>
      </p:sp>
      <p:sp>
        <p:nvSpPr>
          <p:cNvPr id="847" name="Google Shape;847;g337eb7db8a0_0_378"/>
          <p:cNvSpPr/>
          <p:nvPr/>
        </p:nvSpPr>
        <p:spPr>
          <a:xfrm>
            <a:off x="938003" y="3880231"/>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300" b="1">
                <a:solidFill>
                  <a:srgbClr val="FFFFFF"/>
                </a:solidFill>
              </a:rPr>
              <a:t>Multi-Step Reasoning</a:t>
            </a:r>
            <a:endParaRPr sz="1300" b="1">
              <a:solidFill>
                <a:srgbClr val="FFFFFF"/>
              </a:solidFill>
            </a:endParaRPr>
          </a:p>
        </p:txBody>
      </p:sp>
      <p:sp>
        <p:nvSpPr>
          <p:cNvPr id="848" name="Google Shape;848;g337eb7db8a0_0_378"/>
          <p:cNvSpPr/>
          <p:nvPr/>
        </p:nvSpPr>
        <p:spPr>
          <a:xfrm>
            <a:off x="938003" y="4873925"/>
            <a:ext cx="2424900" cy="383700"/>
          </a:xfrm>
          <a:prstGeom prst="roundRect">
            <a:avLst>
              <a:gd name="adj" fmla="val 16667"/>
            </a:avLst>
          </a:prstGeom>
          <a:solidFill>
            <a:srgbClr val="93C47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300" b="1">
                <a:solidFill>
                  <a:srgbClr val="FFFFFF"/>
                </a:solidFill>
              </a:rPr>
              <a:t>Generalization</a:t>
            </a:r>
            <a:endParaRPr sz="1300" b="1">
              <a:solidFill>
                <a:srgbClr val="FFFFFF"/>
              </a:solidFill>
            </a:endParaRPr>
          </a:p>
        </p:txBody>
      </p:sp>
      <p:pic>
        <p:nvPicPr>
          <p:cNvPr id="849" name="Google Shape;849;g337eb7db8a0_0_378"/>
          <p:cNvPicPr preferRelativeResize="0"/>
          <p:nvPr/>
        </p:nvPicPr>
        <p:blipFill>
          <a:blip r:embed="rId3">
            <a:alphaModFix/>
          </a:blip>
          <a:stretch>
            <a:fillRect/>
          </a:stretch>
        </p:blipFill>
        <p:spPr>
          <a:xfrm>
            <a:off x="6753500" y="2886525"/>
            <a:ext cx="4737325" cy="2458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337eb7db8a0_0_39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CoT: </a:t>
            </a:r>
            <a:r>
              <a:rPr lang="en-US" sz="3600"/>
              <a:t>Reinforcement Learning</a:t>
            </a:r>
            <a:endParaRPr sz="3600"/>
          </a:p>
        </p:txBody>
      </p:sp>
      <p:sp>
        <p:nvSpPr>
          <p:cNvPr id="855" name="Google Shape;855;g337eb7db8a0_0_397"/>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52</a:t>
            </a:fld>
            <a:endParaRPr/>
          </a:p>
        </p:txBody>
      </p:sp>
      <p:sp>
        <p:nvSpPr>
          <p:cNvPr id="856" name="Google Shape;856;g337eb7db8a0_0_397"/>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857" name="Google Shape;857;g337eb7db8a0_0_397"/>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858" name="Google Shape;858;g337eb7db8a0_0_397"/>
          <p:cNvSpPr txBox="1"/>
          <p:nvPr/>
        </p:nvSpPr>
        <p:spPr>
          <a:xfrm>
            <a:off x="938000" y="1908600"/>
            <a:ext cx="103245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50000"/>
              </a:lnSpc>
              <a:spcBef>
                <a:spcPts val="1000"/>
              </a:spcBef>
              <a:spcAft>
                <a:spcPts val="0"/>
              </a:spcAft>
              <a:buNone/>
            </a:pPr>
            <a:r>
              <a:rPr lang="en-US" sz="1800">
                <a:solidFill>
                  <a:schemeClr val="dk1"/>
                </a:solidFill>
              </a:rPr>
              <a:t>Fine-tuning will lead the model’s parameters to internalize step-by-step reasoning. At the end, the models will be able to generate structured CoT reasoning </a:t>
            </a:r>
            <a:r>
              <a:rPr lang="en-US" sz="1800" b="1">
                <a:solidFill>
                  <a:schemeClr val="dk1"/>
                </a:solidFill>
              </a:rPr>
              <a:t>without requiring explicit prompts</a:t>
            </a:r>
            <a:endParaRPr sz="1800" b="1">
              <a:solidFill>
                <a:schemeClr val="dk1"/>
              </a:solidFill>
            </a:endParaRPr>
          </a:p>
        </p:txBody>
      </p:sp>
      <p:sp>
        <p:nvSpPr>
          <p:cNvPr id="859" name="Google Shape;859;g337eb7db8a0_0_397"/>
          <p:cNvSpPr txBox="1"/>
          <p:nvPr/>
        </p:nvSpPr>
        <p:spPr>
          <a:xfrm>
            <a:off x="3502100" y="6158950"/>
            <a:ext cx="8014200" cy="759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50000"/>
              </a:lnSpc>
              <a:spcBef>
                <a:spcPts val="1000"/>
              </a:spcBef>
              <a:spcAft>
                <a:spcPts val="0"/>
              </a:spcAft>
              <a:buNone/>
            </a:pPr>
            <a:r>
              <a:rPr lang="en-US" sz="800">
                <a:solidFill>
                  <a:schemeClr val="dk2"/>
                </a:solidFill>
              </a:rPr>
              <a:t>DeepSeek-AI, Guo, D., Yang, D., Zhang, H., Song, J., Zhang, R., Xu, R., Zhu, Q., Ma, S., Wang, P., Bi, X., Zhang, X., Yu, X., Wu, Y., Wu, Z. F., Gou, Z., Shao, Z., Li, Z., Gao, Z., ... Zhang, Z. (2025). DeepSeek-R1: Incentivizing reasoning capability in LLMs via reinforcement learning. arXiv. https://arxiv.org/abs/2501.12948 Navigate through enigmatic labyrinth a survey of chain of thought reasoning: Advances, frontiers and future. In Proceedings of the 62nd Annual Meeting of the Association for Computational Linguistics (Volume 1: Long Papers) (pp. 1173-1203).</a:t>
            </a:r>
            <a:endParaRPr sz="800">
              <a:solidFill>
                <a:schemeClr val="dk2"/>
              </a:solidFill>
            </a:endParaRPr>
          </a:p>
        </p:txBody>
      </p:sp>
      <p:pic>
        <p:nvPicPr>
          <p:cNvPr id="860" name="Google Shape;860;g337eb7db8a0_0_397"/>
          <p:cNvPicPr preferRelativeResize="0"/>
          <p:nvPr/>
        </p:nvPicPr>
        <p:blipFill>
          <a:blip r:embed="rId3">
            <a:alphaModFix/>
          </a:blip>
          <a:stretch>
            <a:fillRect/>
          </a:stretch>
        </p:blipFill>
        <p:spPr>
          <a:xfrm>
            <a:off x="11014509" y="90375"/>
            <a:ext cx="1029975" cy="579374"/>
          </a:xfrm>
          <a:prstGeom prst="rect">
            <a:avLst/>
          </a:prstGeom>
          <a:noFill/>
          <a:ln>
            <a:noFill/>
          </a:ln>
        </p:spPr>
      </p:pic>
      <p:pic>
        <p:nvPicPr>
          <p:cNvPr id="861" name="Google Shape;861;g337eb7db8a0_0_397"/>
          <p:cNvPicPr preferRelativeResize="0"/>
          <p:nvPr/>
        </p:nvPicPr>
        <p:blipFill rotWithShape="1">
          <a:blip r:embed="rId4">
            <a:alphaModFix/>
          </a:blip>
          <a:srcRect t="13464"/>
          <a:stretch/>
        </p:blipFill>
        <p:spPr>
          <a:xfrm>
            <a:off x="2093150" y="2836875"/>
            <a:ext cx="8014199" cy="2774026"/>
          </a:xfrm>
          <a:prstGeom prst="rect">
            <a:avLst/>
          </a:prstGeom>
          <a:noFill/>
          <a:ln>
            <a:noFill/>
          </a:ln>
        </p:spPr>
      </p:pic>
      <p:sp>
        <p:nvSpPr>
          <p:cNvPr id="862" name="Google Shape;862;g337eb7db8a0_0_397"/>
          <p:cNvSpPr/>
          <p:nvPr/>
        </p:nvSpPr>
        <p:spPr>
          <a:xfrm>
            <a:off x="4095775" y="2832775"/>
            <a:ext cx="1108200" cy="2774100"/>
          </a:xfrm>
          <a:prstGeom prst="roundRect">
            <a:avLst>
              <a:gd name="adj" fmla="val 11106"/>
            </a:avLst>
          </a:prstGeom>
          <a:no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3" name="Google Shape;863;g337eb7db8a0_0_397"/>
          <p:cNvSpPr/>
          <p:nvPr/>
        </p:nvSpPr>
        <p:spPr>
          <a:xfrm>
            <a:off x="7940100" y="2832775"/>
            <a:ext cx="1108200" cy="1532700"/>
          </a:xfrm>
          <a:prstGeom prst="roundRect">
            <a:avLst>
              <a:gd name="adj" fmla="val 11106"/>
            </a:avLst>
          </a:prstGeom>
          <a:no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4" name="Google Shape;864;g337eb7db8a0_0_397"/>
          <p:cNvSpPr/>
          <p:nvPr/>
        </p:nvSpPr>
        <p:spPr>
          <a:xfrm>
            <a:off x="2987575" y="3365575"/>
            <a:ext cx="1029900" cy="2130000"/>
          </a:xfrm>
          <a:prstGeom prst="roundRect">
            <a:avLst>
              <a:gd name="adj" fmla="val 11106"/>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5" name="Google Shape;865;g337eb7db8a0_0_397"/>
          <p:cNvSpPr/>
          <p:nvPr/>
        </p:nvSpPr>
        <p:spPr>
          <a:xfrm>
            <a:off x="6630550" y="3348225"/>
            <a:ext cx="1029900" cy="880500"/>
          </a:xfrm>
          <a:prstGeom prst="roundRect">
            <a:avLst>
              <a:gd name="adj" fmla="val 11106"/>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6" name="Google Shape;866;g337eb7db8a0_0_397"/>
          <p:cNvSpPr txBox="1"/>
          <p:nvPr/>
        </p:nvSpPr>
        <p:spPr>
          <a:xfrm>
            <a:off x="3650250" y="5606875"/>
            <a:ext cx="1237800" cy="2796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1000"/>
              </a:spcBef>
              <a:spcAft>
                <a:spcPts val="0"/>
              </a:spcAft>
              <a:buSzPts val="770"/>
              <a:buNone/>
            </a:pPr>
            <a:r>
              <a:rPr lang="en-US" sz="1520" b="1">
                <a:solidFill>
                  <a:srgbClr val="A64D79"/>
                </a:solidFill>
              </a:rPr>
              <a:t>Math</a:t>
            </a:r>
            <a:endParaRPr sz="1520" b="1">
              <a:solidFill>
                <a:srgbClr val="A64D79"/>
              </a:solidFill>
            </a:endParaRPr>
          </a:p>
        </p:txBody>
      </p:sp>
      <p:sp>
        <p:nvSpPr>
          <p:cNvPr id="867" name="Google Shape;867;g337eb7db8a0_0_397"/>
          <p:cNvSpPr txBox="1"/>
          <p:nvPr/>
        </p:nvSpPr>
        <p:spPr>
          <a:xfrm>
            <a:off x="4252275" y="5606875"/>
            <a:ext cx="1237800" cy="279600"/>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1000"/>
              </a:spcBef>
              <a:spcAft>
                <a:spcPts val="0"/>
              </a:spcAft>
              <a:buSzPts val="770"/>
              <a:buNone/>
            </a:pPr>
            <a:r>
              <a:rPr lang="en-US" sz="1520" b="1">
                <a:solidFill>
                  <a:srgbClr val="A64D79"/>
                </a:solidFill>
              </a:rPr>
              <a:t>Code</a:t>
            </a:r>
            <a:endParaRPr sz="1520" b="1">
              <a:solidFill>
                <a:srgbClr val="A64D7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g337eb7db8a0_0_41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CoT: </a:t>
            </a:r>
            <a:r>
              <a:rPr lang="en-US" sz="3600"/>
              <a:t>Reinforcement Learning</a:t>
            </a:r>
            <a:endParaRPr sz="3600"/>
          </a:p>
        </p:txBody>
      </p:sp>
      <p:sp>
        <p:nvSpPr>
          <p:cNvPr id="873" name="Google Shape;873;g337eb7db8a0_0_413"/>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53</a:t>
            </a:fld>
            <a:endParaRPr/>
          </a:p>
        </p:txBody>
      </p:sp>
      <p:sp>
        <p:nvSpPr>
          <p:cNvPr id="874" name="Google Shape;874;g337eb7db8a0_0_413"/>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875" name="Google Shape;875;g337eb7db8a0_0_413"/>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876" name="Google Shape;876;g337eb7db8a0_0_413"/>
          <p:cNvSpPr txBox="1"/>
          <p:nvPr/>
        </p:nvSpPr>
        <p:spPr>
          <a:xfrm>
            <a:off x="3502100" y="6158950"/>
            <a:ext cx="8014200" cy="7599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50000"/>
              </a:lnSpc>
              <a:spcBef>
                <a:spcPts val="1000"/>
              </a:spcBef>
              <a:spcAft>
                <a:spcPts val="0"/>
              </a:spcAft>
              <a:buNone/>
            </a:pPr>
            <a:r>
              <a:rPr lang="en-US" sz="800">
                <a:solidFill>
                  <a:schemeClr val="dk2"/>
                </a:solidFill>
              </a:rPr>
              <a:t>Kim, S., Joo, S. J., Kim, D., Jang, J., Ye, S., Shin, J., &amp; Seo, M. (2023). The cot collection: Improving zero-shot and few-shot learning of language models via chain-of-thought fine-tuning. arXiv preprint arXiv:2305.14045. Navigate through enigmatic labyrinth a survey of chain of thought reasoning: Advances, frontiers and future. In Proceedings of the 62nd Annual Meeting of the Association for Computational Linguistics (Volume 1: Long Papers) (pp. 1173-1203).</a:t>
            </a:r>
            <a:endParaRPr sz="800">
              <a:solidFill>
                <a:schemeClr val="dk2"/>
              </a:solidFill>
            </a:endParaRPr>
          </a:p>
        </p:txBody>
      </p:sp>
      <p:pic>
        <p:nvPicPr>
          <p:cNvPr id="877" name="Google Shape;877;g337eb7db8a0_0_413"/>
          <p:cNvPicPr preferRelativeResize="0"/>
          <p:nvPr/>
        </p:nvPicPr>
        <p:blipFill>
          <a:blip r:embed="rId3">
            <a:alphaModFix/>
          </a:blip>
          <a:stretch>
            <a:fillRect/>
          </a:stretch>
        </p:blipFill>
        <p:spPr>
          <a:xfrm>
            <a:off x="937988" y="1921800"/>
            <a:ext cx="5959074" cy="3733374"/>
          </a:xfrm>
          <a:prstGeom prst="rect">
            <a:avLst/>
          </a:prstGeom>
          <a:noFill/>
          <a:ln>
            <a:noFill/>
          </a:ln>
        </p:spPr>
      </p:pic>
      <p:sp>
        <p:nvSpPr>
          <p:cNvPr id="878" name="Google Shape;878;g337eb7db8a0_0_413"/>
          <p:cNvSpPr txBox="1"/>
          <p:nvPr/>
        </p:nvSpPr>
        <p:spPr>
          <a:xfrm>
            <a:off x="7182300" y="2668500"/>
            <a:ext cx="4334100" cy="215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i="1"/>
              <a:t>During this phase, DeepSeek-R1-Zero learns to allocate more thinking time to a problem by </a:t>
            </a:r>
            <a:r>
              <a:rPr lang="en-US" sz="1600" b="1" i="1"/>
              <a:t>reevaluating its initial approach.</a:t>
            </a:r>
            <a:r>
              <a:rPr lang="en-US" sz="1600" i="1"/>
              <a:t> This behavior is not only a testament to the model’s growing reasoning abilities but also a captivating example of how reinforcement learning can lead to unexpected and sophisticated outcomes.</a:t>
            </a:r>
            <a:endParaRPr sz="1600" i="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g337eb7db8a0_0_265"/>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CoT: </a:t>
            </a:r>
            <a:r>
              <a:rPr lang="en-US" sz="3600"/>
              <a:t>Challenges</a:t>
            </a:r>
            <a:endParaRPr sz="3600"/>
          </a:p>
        </p:txBody>
      </p:sp>
      <p:sp>
        <p:nvSpPr>
          <p:cNvPr id="884" name="Google Shape;884;g337eb7db8a0_0_265"/>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54</a:t>
            </a:fld>
            <a:endParaRPr/>
          </a:p>
        </p:txBody>
      </p:sp>
      <p:sp>
        <p:nvSpPr>
          <p:cNvPr id="885" name="Google Shape;885;g337eb7db8a0_0_265"/>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886" name="Google Shape;886;g337eb7db8a0_0_265"/>
          <p:cNvSpPr txBox="1"/>
          <p:nvPr/>
        </p:nvSpPr>
        <p:spPr>
          <a:xfrm>
            <a:off x="243100" y="5886375"/>
            <a:ext cx="116583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Navigate through enigmatic labyrinth a survey of chain of thought reasoning: Advances, frontiers and future. In Proceedings of the 62nd Annual Meeting of the Association for Computational Linguistics (Volume 1: Long Papers) (pp. 1173-1203)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pic>
        <p:nvPicPr>
          <p:cNvPr id="887" name="Google Shape;887;g337eb7db8a0_0_265"/>
          <p:cNvPicPr preferRelativeResize="0"/>
          <p:nvPr/>
        </p:nvPicPr>
        <p:blipFill rotWithShape="1">
          <a:blip r:embed="rId3">
            <a:alphaModFix/>
          </a:blip>
          <a:srcRect/>
          <a:stretch/>
        </p:blipFill>
        <p:spPr>
          <a:xfrm>
            <a:off x="838191" y="1953439"/>
            <a:ext cx="5056348" cy="3161865"/>
          </a:xfrm>
          <a:prstGeom prst="rect">
            <a:avLst/>
          </a:prstGeom>
          <a:noFill/>
          <a:ln>
            <a:noFill/>
          </a:ln>
        </p:spPr>
      </p:pic>
      <p:pic>
        <p:nvPicPr>
          <p:cNvPr id="888" name="Google Shape;888;g337eb7db8a0_0_265"/>
          <p:cNvPicPr preferRelativeResize="0"/>
          <p:nvPr/>
        </p:nvPicPr>
        <p:blipFill>
          <a:blip r:embed="rId4">
            <a:alphaModFix/>
          </a:blip>
          <a:stretch>
            <a:fillRect/>
          </a:stretch>
        </p:blipFill>
        <p:spPr>
          <a:xfrm>
            <a:off x="6230250" y="1908588"/>
            <a:ext cx="5184500" cy="35102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pic>
        <p:nvPicPr>
          <p:cNvPr id="893" name="Google Shape;893;g337eb7db8a0_0_446"/>
          <p:cNvPicPr preferRelativeResize="0"/>
          <p:nvPr/>
        </p:nvPicPr>
        <p:blipFill>
          <a:blip r:embed="rId3">
            <a:alphaModFix/>
          </a:blip>
          <a:stretch>
            <a:fillRect/>
          </a:stretch>
        </p:blipFill>
        <p:spPr>
          <a:xfrm>
            <a:off x="838200" y="1779262"/>
            <a:ext cx="5184500" cy="3510229"/>
          </a:xfrm>
          <a:prstGeom prst="rect">
            <a:avLst/>
          </a:prstGeom>
          <a:noFill/>
          <a:ln>
            <a:noFill/>
          </a:ln>
        </p:spPr>
      </p:pic>
      <p:pic>
        <p:nvPicPr>
          <p:cNvPr id="894" name="Google Shape;894;g337eb7db8a0_0_446"/>
          <p:cNvPicPr preferRelativeResize="0"/>
          <p:nvPr/>
        </p:nvPicPr>
        <p:blipFill>
          <a:blip r:embed="rId4">
            <a:alphaModFix/>
          </a:blip>
          <a:stretch>
            <a:fillRect/>
          </a:stretch>
        </p:blipFill>
        <p:spPr>
          <a:xfrm>
            <a:off x="6096000" y="2018099"/>
            <a:ext cx="5569775" cy="3291225"/>
          </a:xfrm>
          <a:prstGeom prst="rect">
            <a:avLst/>
          </a:prstGeom>
          <a:noFill/>
          <a:ln>
            <a:noFill/>
          </a:ln>
        </p:spPr>
      </p:pic>
      <p:sp>
        <p:nvSpPr>
          <p:cNvPr id="895" name="Google Shape;895;g337eb7db8a0_0_446"/>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CoT: </a:t>
            </a:r>
            <a:r>
              <a:rPr lang="en-US" sz="3600"/>
              <a:t>Challenges</a:t>
            </a:r>
            <a:endParaRPr sz="3600"/>
          </a:p>
        </p:txBody>
      </p:sp>
      <p:sp>
        <p:nvSpPr>
          <p:cNvPr id="896" name="Google Shape;896;g337eb7db8a0_0_446"/>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55</a:t>
            </a:fld>
            <a:endParaRPr/>
          </a:p>
        </p:txBody>
      </p:sp>
      <p:sp>
        <p:nvSpPr>
          <p:cNvPr id="897" name="Google Shape;897;g337eb7db8a0_0_446"/>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endParaRPr sz="1800" b="1">
              <a:solidFill>
                <a:srgbClr val="E69138"/>
              </a:solidFill>
            </a:endParaRPr>
          </a:p>
        </p:txBody>
      </p:sp>
      <p:sp>
        <p:nvSpPr>
          <p:cNvPr id="898" name="Google Shape;898;g337eb7db8a0_0_446"/>
          <p:cNvSpPr txBox="1"/>
          <p:nvPr/>
        </p:nvSpPr>
        <p:spPr>
          <a:xfrm>
            <a:off x="243100" y="5886375"/>
            <a:ext cx="116583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Navigate through enigmatic labyrinth a survey of chain of thought reasoning: Advances, frontiers and future. In Proceedings of the 62nd Annual Meeting of the Association for Computational Linguistics (Volume 1: Long Papers) (pp. 1173-1203)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337eb7db8a0_0_457"/>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Key Takeaways</a:t>
            </a:r>
            <a:endParaRPr sz="3600"/>
          </a:p>
        </p:txBody>
      </p:sp>
      <p:sp>
        <p:nvSpPr>
          <p:cNvPr id="904" name="Google Shape;904;g337eb7db8a0_0_457"/>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56</a:t>
            </a:fld>
            <a:endParaRPr/>
          </a:p>
        </p:txBody>
      </p:sp>
      <p:sp>
        <p:nvSpPr>
          <p:cNvPr id="905" name="Google Shape;905;g337eb7db8a0_0_457"/>
          <p:cNvSpPr txBox="1"/>
          <p:nvPr/>
        </p:nvSpPr>
        <p:spPr>
          <a:xfrm>
            <a:off x="938000" y="1908600"/>
            <a:ext cx="10059000" cy="759900"/>
          </a:xfrm>
          <a:prstGeom prst="rect">
            <a:avLst/>
          </a:prstGeom>
          <a:noFill/>
          <a:ln>
            <a:noFill/>
          </a:ln>
        </p:spPr>
        <p:txBody>
          <a:bodyPr spcFirstLastPara="1" wrap="square" lIns="91425" tIns="45700" rIns="91425" bIns="45700" anchor="t" anchorCtr="0">
            <a:normAutofit/>
          </a:bodyPr>
          <a:lstStyle/>
          <a:p>
            <a:pPr marL="0" lvl="0" indent="0" algn="just" rtl="0">
              <a:lnSpc>
                <a:spcPct val="150000"/>
              </a:lnSpc>
              <a:spcBef>
                <a:spcPts val="1000"/>
              </a:spcBef>
              <a:spcAft>
                <a:spcPts val="0"/>
              </a:spcAft>
              <a:buNone/>
            </a:pPr>
            <a:r>
              <a:rPr lang="en-US" sz="1800">
                <a:solidFill>
                  <a:schemeClr val="dk1"/>
                </a:solidFill>
              </a:rPr>
              <a:t>These LLM augmentation techniques enhance model capabilities!</a:t>
            </a:r>
            <a:endParaRPr sz="1800">
              <a:solidFill>
                <a:schemeClr val="dk1"/>
              </a:solidFill>
            </a:endParaRPr>
          </a:p>
        </p:txBody>
      </p:sp>
      <p:sp>
        <p:nvSpPr>
          <p:cNvPr id="906" name="Google Shape;906;g337eb7db8a0_0_457"/>
          <p:cNvSpPr txBox="1"/>
          <p:nvPr/>
        </p:nvSpPr>
        <p:spPr>
          <a:xfrm>
            <a:off x="1273700" y="2304650"/>
            <a:ext cx="9387600" cy="35946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2955F2"/>
              </a:buClr>
              <a:buSzPts val="1600"/>
              <a:buChar char="●"/>
            </a:pPr>
            <a:r>
              <a:rPr lang="en-US" sz="1600" b="1">
                <a:solidFill>
                  <a:srgbClr val="2955F2"/>
                </a:solidFill>
              </a:rPr>
              <a:t>Better Accuracy </a:t>
            </a:r>
            <a:endParaRPr sz="1600" b="1">
              <a:solidFill>
                <a:srgbClr val="2955F2"/>
              </a:solidFill>
            </a:endParaRPr>
          </a:p>
          <a:p>
            <a:pPr marL="914400" lvl="0" indent="-330200" algn="l" rtl="0">
              <a:lnSpc>
                <a:spcPct val="115000"/>
              </a:lnSpc>
              <a:spcBef>
                <a:spcPts val="1000"/>
              </a:spcBef>
              <a:spcAft>
                <a:spcPts val="0"/>
              </a:spcAft>
              <a:buSzPts val="1600"/>
              <a:buChar char="-"/>
            </a:pPr>
            <a:r>
              <a:rPr lang="en-US" sz="1600"/>
              <a:t>The model can verify facts and reason logically.</a:t>
            </a:r>
            <a:endParaRPr sz="1600"/>
          </a:p>
          <a:p>
            <a:pPr marL="457200" lvl="0" indent="-330200" algn="l" rtl="0">
              <a:lnSpc>
                <a:spcPct val="115000"/>
              </a:lnSpc>
              <a:spcBef>
                <a:spcPts val="1000"/>
              </a:spcBef>
              <a:spcAft>
                <a:spcPts val="0"/>
              </a:spcAft>
              <a:buClr>
                <a:srgbClr val="2955F2"/>
              </a:buClr>
              <a:buSzPts val="1600"/>
              <a:buChar char="●"/>
            </a:pPr>
            <a:r>
              <a:rPr lang="en-US" sz="1600" b="1">
                <a:solidFill>
                  <a:srgbClr val="2955F2"/>
                </a:solidFill>
              </a:rPr>
              <a:t>Improved Decision-Making </a:t>
            </a:r>
            <a:endParaRPr sz="1600" b="1">
              <a:solidFill>
                <a:srgbClr val="2955F2"/>
              </a:solidFill>
            </a:endParaRPr>
          </a:p>
          <a:p>
            <a:pPr marL="914400" lvl="0" indent="-330200" algn="l" rtl="0">
              <a:lnSpc>
                <a:spcPct val="115000"/>
              </a:lnSpc>
              <a:spcBef>
                <a:spcPts val="1000"/>
              </a:spcBef>
              <a:spcAft>
                <a:spcPts val="0"/>
              </a:spcAft>
              <a:buSzPts val="1600"/>
              <a:buChar char="-"/>
            </a:pPr>
            <a:r>
              <a:rPr lang="en-US" sz="1600"/>
              <a:t>CoT enables structured, interpretable responses</a:t>
            </a:r>
            <a:endParaRPr sz="1600"/>
          </a:p>
          <a:p>
            <a:pPr marL="457200" lvl="0" indent="-330200" algn="l" rtl="0">
              <a:lnSpc>
                <a:spcPct val="115000"/>
              </a:lnSpc>
              <a:spcBef>
                <a:spcPts val="1000"/>
              </a:spcBef>
              <a:spcAft>
                <a:spcPts val="0"/>
              </a:spcAft>
              <a:buClr>
                <a:srgbClr val="2955F2"/>
              </a:buClr>
              <a:buSzPts val="1600"/>
              <a:buChar char="●"/>
            </a:pPr>
            <a:r>
              <a:rPr lang="en-US" sz="1600" b="1">
                <a:solidFill>
                  <a:srgbClr val="2955F2"/>
                </a:solidFill>
              </a:rPr>
              <a:t>More Interactive AI </a:t>
            </a:r>
            <a:endParaRPr sz="1600" b="1">
              <a:solidFill>
                <a:srgbClr val="2955F2"/>
              </a:solidFill>
            </a:endParaRPr>
          </a:p>
          <a:p>
            <a:pPr marL="914400" lvl="0" indent="-330200" algn="l" rtl="0">
              <a:lnSpc>
                <a:spcPct val="115000"/>
              </a:lnSpc>
              <a:spcBef>
                <a:spcPts val="1000"/>
              </a:spcBef>
              <a:spcAft>
                <a:spcPts val="0"/>
              </a:spcAft>
              <a:buSzPts val="1600"/>
              <a:buChar char="-"/>
            </a:pPr>
            <a:r>
              <a:rPr lang="en-US" sz="1600"/>
              <a:t>Tool composition allows models to execute tasks beyond text generation (e.g., running code, retrieving data)</a:t>
            </a:r>
            <a:endParaRPr sz="1600"/>
          </a:p>
          <a:p>
            <a:pPr marL="457200" lvl="0" indent="-330200" algn="l" rtl="0">
              <a:lnSpc>
                <a:spcPct val="115000"/>
              </a:lnSpc>
              <a:spcBef>
                <a:spcPts val="1000"/>
              </a:spcBef>
              <a:spcAft>
                <a:spcPts val="0"/>
              </a:spcAft>
              <a:buClr>
                <a:srgbClr val="2955F2"/>
              </a:buClr>
              <a:buSzPts val="1600"/>
              <a:buChar char="●"/>
            </a:pPr>
            <a:r>
              <a:rPr lang="en-US" sz="1600" b="1">
                <a:solidFill>
                  <a:srgbClr val="2955F2"/>
                </a:solidFill>
              </a:rPr>
              <a:t>More Scalable &amp; Adaptive </a:t>
            </a:r>
            <a:endParaRPr sz="1600" b="1">
              <a:solidFill>
                <a:srgbClr val="2955F2"/>
              </a:solidFill>
            </a:endParaRPr>
          </a:p>
          <a:p>
            <a:pPr marL="914400" lvl="0" indent="-330200" algn="l" rtl="0">
              <a:lnSpc>
                <a:spcPct val="115000"/>
              </a:lnSpc>
              <a:spcBef>
                <a:spcPts val="1000"/>
              </a:spcBef>
              <a:spcAft>
                <a:spcPts val="0"/>
              </a:spcAft>
              <a:buSzPts val="1600"/>
              <a:buChar char="-"/>
            </a:pPr>
            <a:r>
              <a:rPr lang="en-US" sz="1600"/>
              <a:t>RAG ensures up-to-date responses without retraining the entire model.</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g337eb7db8a0_0_167"/>
          <p:cNvSpPr txBox="1">
            <a:spLocks noGrp="1"/>
          </p:cNvSpPr>
          <p:nvPr>
            <p:ph type="ctrTitle"/>
          </p:nvPr>
        </p:nvSpPr>
        <p:spPr>
          <a:xfrm>
            <a:off x="1524000" y="2019743"/>
            <a:ext cx="9144000" cy="1031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Exercise Time</a:t>
            </a:r>
            <a:endParaRPr sz="3600" b="1"/>
          </a:p>
        </p:txBody>
      </p:sp>
      <p:cxnSp>
        <p:nvCxnSpPr>
          <p:cNvPr id="912" name="Google Shape;912;g337eb7db8a0_0_167"/>
          <p:cNvCxnSpPr/>
          <p:nvPr/>
        </p:nvCxnSpPr>
        <p:spPr>
          <a:xfrm>
            <a:off x="1503350" y="3167350"/>
            <a:ext cx="9398700" cy="0"/>
          </a:xfrm>
          <a:prstGeom prst="straightConnector1">
            <a:avLst/>
          </a:prstGeom>
          <a:noFill/>
          <a:ln w="28575" cap="flat" cmpd="sng">
            <a:solidFill>
              <a:srgbClr val="C00000"/>
            </a:solidFill>
            <a:prstDash val="dash"/>
            <a:round/>
            <a:headEnd type="none" w="sm" len="sm"/>
            <a:tailEnd type="none" w="sm" len="sm"/>
          </a:ln>
        </p:spPr>
      </p:cxnSp>
      <p:pic>
        <p:nvPicPr>
          <p:cNvPr id="913" name="Google Shape;913;g337eb7db8a0_0_167"/>
          <p:cNvPicPr preferRelativeResize="0"/>
          <p:nvPr/>
        </p:nvPicPr>
        <p:blipFill rotWithShape="1">
          <a:blip r:embed="rId3">
            <a:alphaModFix/>
          </a:blip>
          <a:srcRect/>
          <a:stretch/>
        </p:blipFill>
        <p:spPr>
          <a:xfrm>
            <a:off x="9641452" y="2019148"/>
            <a:ext cx="1148200" cy="1148200"/>
          </a:xfrm>
          <a:prstGeom prst="rect">
            <a:avLst/>
          </a:prstGeom>
          <a:noFill/>
          <a:ln>
            <a:noFill/>
          </a:ln>
        </p:spPr>
      </p:pic>
      <p:sp>
        <p:nvSpPr>
          <p:cNvPr id="914" name="Google Shape;914;g337eb7db8a0_0_167"/>
          <p:cNvSpPr txBox="1"/>
          <p:nvPr/>
        </p:nvSpPr>
        <p:spPr>
          <a:xfrm>
            <a:off x="11157650" y="6356350"/>
            <a:ext cx="743700" cy="3651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rgbClr val="000000"/>
              </a:buClr>
              <a:buSzPts val="2300"/>
              <a:buFont typeface="Arial"/>
              <a:buNone/>
            </a:pPr>
            <a:fld id="{00000000-1234-1234-1234-123412341234}" type="slidenum">
              <a:rPr lang="en-US" sz="2300" b="0" i="0" u="none" strike="noStrike" cap="none">
                <a:solidFill>
                  <a:schemeClr val="dk1"/>
                </a:solidFill>
                <a:latin typeface="Playfair Display"/>
                <a:ea typeface="Playfair Display"/>
                <a:cs typeface="Playfair Display"/>
                <a:sym typeface="Playfair Display"/>
              </a:rPr>
              <a:t>57</a:t>
            </a:fld>
            <a:endParaRPr sz="2300" b="0" i="0" u="none" strike="noStrike" cap="none">
              <a:solidFill>
                <a:schemeClr val="dk1"/>
              </a:solidFill>
              <a:latin typeface="Playfair Display"/>
              <a:ea typeface="Playfair Display"/>
              <a:cs typeface="Playfair Display"/>
              <a:sym typeface="Playfair Display"/>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11"/>
          <p:cNvPicPr preferRelativeResize="0"/>
          <p:nvPr/>
        </p:nvPicPr>
        <p:blipFill rotWithShape="1">
          <a:blip r:embed="rId3">
            <a:alphaModFix/>
          </a:blip>
          <a:srcRect/>
          <a:stretch/>
        </p:blipFill>
        <p:spPr>
          <a:xfrm>
            <a:off x="2" y="686726"/>
            <a:ext cx="12191998" cy="5206074"/>
          </a:xfrm>
          <a:prstGeom prst="rect">
            <a:avLst/>
          </a:prstGeom>
          <a:noFill/>
          <a:ln>
            <a:noFill/>
          </a:ln>
        </p:spPr>
      </p:pic>
      <p:sp>
        <p:nvSpPr>
          <p:cNvPr id="920" name="Google Shape;920;p11"/>
          <p:cNvSpPr/>
          <p:nvPr/>
        </p:nvSpPr>
        <p:spPr>
          <a:xfrm>
            <a:off x="0" y="686726"/>
            <a:ext cx="12192000" cy="5206074"/>
          </a:xfrm>
          <a:prstGeom prst="rect">
            <a:avLst/>
          </a:prstGeom>
          <a:gradFill>
            <a:gsLst>
              <a:gs pos="0">
                <a:srgbClr val="008FBC">
                  <a:alpha val="29411"/>
                </a:srgbClr>
              </a:gs>
              <a:gs pos="100000">
                <a:srgbClr val="008FBC">
                  <a:alpha val="41568"/>
                </a:srgbClr>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921" name="Google Shape;921;p11"/>
          <p:cNvSpPr txBox="1">
            <a:spLocks noGrp="1"/>
          </p:cNvSpPr>
          <p:nvPr>
            <p:ph type="body" idx="1"/>
          </p:nvPr>
        </p:nvSpPr>
        <p:spPr>
          <a:xfrm>
            <a:off x="3700959" y="2936848"/>
            <a:ext cx="5305040" cy="1577341"/>
          </a:xfrm>
          <a:prstGeom prst="rect">
            <a:avLst/>
          </a:prstGeom>
          <a:noFill/>
          <a:ln>
            <a:noFill/>
          </a:ln>
        </p:spPr>
        <p:txBody>
          <a:bodyPr spcFirstLastPara="1" wrap="square" lIns="91425" tIns="45700" rIns="91425" bIns="45700" anchor="t" anchorCtr="0">
            <a:normAutofit/>
          </a:bodyPr>
          <a:lstStyle/>
          <a:p>
            <a:pPr marL="0" lvl="0" indent="0" algn="ctr" rtl="0">
              <a:lnSpc>
                <a:spcPct val="80000"/>
              </a:lnSpc>
              <a:spcBef>
                <a:spcPts val="0"/>
              </a:spcBef>
              <a:spcAft>
                <a:spcPts val="0"/>
              </a:spcAft>
              <a:buClr>
                <a:srgbClr val="C00000"/>
              </a:buClr>
              <a:buSzPts val="5600"/>
              <a:buNone/>
            </a:pPr>
            <a:r>
              <a:rPr lang="en-US">
                <a:solidFill>
                  <a:srgbClr val="C00000"/>
                </a:solidFill>
              </a:rPr>
              <a:t>Thank you!</a:t>
            </a:r>
            <a:endParaRPr/>
          </a:p>
        </p:txBody>
      </p:sp>
      <p:sp>
        <p:nvSpPr>
          <p:cNvPr id="922" name="Google Shape;922;p11"/>
          <p:cNvSpPr txBox="1">
            <a:spLocks noGrp="1"/>
          </p:cNvSpPr>
          <p:nvPr>
            <p:ph type="sldNum" idx="12"/>
          </p:nvPr>
        </p:nvSpPr>
        <p:spPr>
          <a:xfrm>
            <a:off x="8610600" y="6344158"/>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latin typeface="Calibri"/>
                <a:ea typeface="Calibri"/>
                <a:cs typeface="Calibri"/>
                <a:sym typeface="Calibri"/>
              </a:rPr>
              <a:t>58</a:t>
            </a:fld>
            <a:endParaRPr sz="14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33794514c31_0_90"/>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Accurate, Reliable, Trustworthy AI</a:t>
            </a:r>
            <a:endParaRPr sz="3600"/>
          </a:p>
        </p:txBody>
      </p:sp>
      <p:sp>
        <p:nvSpPr>
          <p:cNvPr id="158" name="Google Shape;158;g33794514c31_0_90"/>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6</a:t>
            </a:fld>
            <a:endParaRPr/>
          </a:p>
        </p:txBody>
      </p:sp>
      <p:sp>
        <p:nvSpPr>
          <p:cNvPr id="159" name="Google Shape;159;g33794514c31_0_90"/>
          <p:cNvSpPr txBox="1"/>
          <p:nvPr/>
        </p:nvSpPr>
        <p:spPr>
          <a:xfrm>
            <a:off x="938000" y="1908600"/>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1800" b="1">
                <a:solidFill>
                  <a:srgbClr val="E69138"/>
                </a:solidFill>
              </a:rPr>
              <a:t>What do these systems have in common?</a:t>
            </a:r>
            <a:endParaRPr sz="1800" b="1">
              <a:solidFill>
                <a:srgbClr val="E69138"/>
              </a:solidFill>
            </a:endParaRPr>
          </a:p>
        </p:txBody>
      </p:sp>
      <p:sp>
        <p:nvSpPr>
          <p:cNvPr id="160" name="Google Shape;160;g33794514c31_0_90"/>
          <p:cNvSpPr txBox="1"/>
          <p:nvPr/>
        </p:nvSpPr>
        <p:spPr>
          <a:xfrm>
            <a:off x="1504875" y="2449675"/>
            <a:ext cx="8985900" cy="1707900"/>
          </a:xfrm>
          <a:prstGeom prst="rect">
            <a:avLst/>
          </a:prstGeom>
          <a:noFill/>
          <a:ln>
            <a:noFill/>
          </a:ln>
        </p:spPr>
        <p:txBody>
          <a:bodyPr spcFirstLastPara="1" wrap="square" lIns="91425" tIns="45700" rIns="91425" bIns="45700" anchor="t" anchorCtr="0">
            <a:normAutofit fontScale="70000" lnSpcReduction="20000"/>
          </a:bodyPr>
          <a:lstStyle/>
          <a:p>
            <a:pPr marL="457200" lvl="0" indent="-342900" algn="l" rtl="0">
              <a:lnSpc>
                <a:spcPct val="200000"/>
              </a:lnSpc>
              <a:spcBef>
                <a:spcPts val="1000"/>
              </a:spcBef>
              <a:spcAft>
                <a:spcPts val="0"/>
              </a:spcAft>
              <a:buClr>
                <a:srgbClr val="E69138"/>
              </a:buClr>
              <a:buSzPts val="1800"/>
              <a:buAutoNum type="arabicPeriod"/>
            </a:pPr>
            <a:r>
              <a:rPr lang="en-US" sz="1800">
                <a:solidFill>
                  <a:schemeClr val="dk1"/>
                </a:solidFill>
              </a:rPr>
              <a:t>Improve model performance </a:t>
            </a:r>
            <a:r>
              <a:rPr lang="en-US" sz="1800" b="1">
                <a:solidFill>
                  <a:schemeClr val="dk1"/>
                </a:solidFill>
              </a:rPr>
              <a:t>without </a:t>
            </a:r>
            <a:r>
              <a:rPr lang="en-US" sz="1800">
                <a:solidFill>
                  <a:schemeClr val="dk1"/>
                </a:solidFill>
              </a:rPr>
              <a:t>the need for </a:t>
            </a:r>
            <a:r>
              <a:rPr lang="en-US" sz="1800" b="1">
                <a:solidFill>
                  <a:schemeClr val="dk1"/>
                </a:solidFill>
              </a:rPr>
              <a:t>retraining</a:t>
            </a:r>
            <a:endParaRPr sz="1800" b="1">
              <a:solidFill>
                <a:schemeClr val="dk1"/>
              </a:solidFill>
            </a:endParaRPr>
          </a:p>
          <a:p>
            <a:pPr marL="457200" lvl="0" indent="-342900" algn="l" rtl="0">
              <a:lnSpc>
                <a:spcPct val="200000"/>
              </a:lnSpc>
              <a:spcBef>
                <a:spcPts val="1000"/>
              </a:spcBef>
              <a:spcAft>
                <a:spcPts val="0"/>
              </a:spcAft>
              <a:buClr>
                <a:srgbClr val="E69138"/>
              </a:buClr>
              <a:buSzPts val="1800"/>
              <a:buAutoNum type="arabicPeriod"/>
            </a:pPr>
            <a:r>
              <a:rPr lang="en-US" sz="1800">
                <a:solidFill>
                  <a:schemeClr val="dk1"/>
                </a:solidFill>
              </a:rPr>
              <a:t>“</a:t>
            </a:r>
            <a:r>
              <a:rPr lang="en-US" sz="1800" b="1">
                <a:solidFill>
                  <a:schemeClr val="dk1"/>
                </a:solidFill>
              </a:rPr>
              <a:t>Mix and match</a:t>
            </a:r>
            <a:r>
              <a:rPr lang="en-US" sz="1800">
                <a:solidFill>
                  <a:schemeClr val="dk1"/>
                </a:solidFill>
              </a:rPr>
              <a:t>” add-ons to existing systems</a:t>
            </a:r>
            <a:endParaRPr sz="1800">
              <a:solidFill>
                <a:schemeClr val="dk1"/>
              </a:solidFill>
            </a:endParaRPr>
          </a:p>
          <a:p>
            <a:pPr marL="457200" lvl="0" indent="-342900" algn="l" rtl="0">
              <a:lnSpc>
                <a:spcPct val="200000"/>
              </a:lnSpc>
              <a:spcBef>
                <a:spcPts val="1000"/>
              </a:spcBef>
              <a:spcAft>
                <a:spcPts val="1000"/>
              </a:spcAft>
              <a:buClr>
                <a:srgbClr val="E69138"/>
              </a:buClr>
              <a:buSzPts val="1800"/>
              <a:buAutoNum type="arabicPeriod"/>
            </a:pPr>
            <a:r>
              <a:rPr lang="en-US" sz="1800" b="1">
                <a:solidFill>
                  <a:schemeClr val="dk1"/>
                </a:solidFill>
              </a:rPr>
              <a:t>Model agnostic: </a:t>
            </a:r>
            <a:r>
              <a:rPr lang="en-US" sz="1800">
                <a:solidFill>
                  <a:schemeClr val="dk1"/>
                </a:solidFill>
              </a:rPr>
              <a:t>they can work with different underlying architectures</a:t>
            </a:r>
            <a:endParaRPr sz="1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33794514c31_0_509"/>
          <p:cNvSpPr txBox="1">
            <a:spLocks noGrp="1"/>
          </p:cNvSpPr>
          <p:nvPr>
            <p:ph type="ctrTitle"/>
          </p:nvPr>
        </p:nvSpPr>
        <p:spPr>
          <a:xfrm>
            <a:off x="1524000" y="2019743"/>
            <a:ext cx="9144000" cy="10314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Retrieval Augmented Generation</a:t>
            </a:r>
            <a:endParaRPr sz="3600" b="1"/>
          </a:p>
        </p:txBody>
      </p:sp>
      <p:sp>
        <p:nvSpPr>
          <p:cNvPr id="166" name="Google Shape;166;g33794514c31_0_50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400"/>
              <a:buFont typeface="Arial"/>
              <a:buNone/>
            </a:pPr>
            <a:fld id="{00000000-1234-1234-1234-123412341234}" type="slidenum">
              <a:rPr lang="en-US"/>
              <a:t>7</a:t>
            </a:fld>
            <a:endParaRPr/>
          </a:p>
        </p:txBody>
      </p:sp>
      <p:pic>
        <p:nvPicPr>
          <p:cNvPr id="167" name="Google Shape;167;g33794514c31_0_509"/>
          <p:cNvPicPr preferRelativeResize="0"/>
          <p:nvPr/>
        </p:nvPicPr>
        <p:blipFill>
          <a:blip r:embed="rId3">
            <a:alphaModFix/>
          </a:blip>
          <a:stretch>
            <a:fillRect/>
          </a:stretch>
        </p:blipFill>
        <p:spPr>
          <a:xfrm>
            <a:off x="11157650" y="211450"/>
            <a:ext cx="743700" cy="743700"/>
          </a:xfrm>
          <a:prstGeom prst="rect">
            <a:avLst/>
          </a:prstGeom>
          <a:noFill/>
          <a:ln>
            <a:noFill/>
          </a:ln>
        </p:spPr>
      </p:pic>
      <p:cxnSp>
        <p:nvCxnSpPr>
          <p:cNvPr id="168" name="Google Shape;168;g33794514c31_0_509"/>
          <p:cNvCxnSpPr/>
          <p:nvPr/>
        </p:nvCxnSpPr>
        <p:spPr>
          <a:xfrm>
            <a:off x="1503350" y="3167350"/>
            <a:ext cx="9398700" cy="0"/>
          </a:xfrm>
          <a:prstGeom prst="straightConnector1">
            <a:avLst/>
          </a:prstGeom>
          <a:noFill/>
          <a:ln w="28575" cap="flat" cmpd="sng">
            <a:solidFill>
              <a:srgbClr val="C00000"/>
            </a:solidFill>
            <a:prstDash val="dash"/>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33794514c31_0_173"/>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R</a:t>
            </a:r>
            <a:r>
              <a:rPr lang="en-US" sz="3600"/>
              <a:t>etrieval </a:t>
            </a:r>
            <a:r>
              <a:rPr lang="en-US" sz="3600" b="1"/>
              <a:t>A</a:t>
            </a:r>
            <a:r>
              <a:rPr lang="en-US" sz="3600"/>
              <a:t>ugmented </a:t>
            </a:r>
            <a:r>
              <a:rPr lang="en-US" sz="3600" b="1"/>
              <a:t>G</a:t>
            </a:r>
            <a:r>
              <a:rPr lang="en-US" sz="3600"/>
              <a:t>eneration</a:t>
            </a:r>
            <a:endParaRPr sz="3600"/>
          </a:p>
        </p:txBody>
      </p:sp>
      <p:sp>
        <p:nvSpPr>
          <p:cNvPr id="174" name="Google Shape;174;g33794514c31_0_173"/>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8</a:t>
            </a:fld>
            <a:endParaRPr/>
          </a:p>
        </p:txBody>
      </p:sp>
      <p:sp>
        <p:nvSpPr>
          <p:cNvPr id="175" name="Google Shape;175;g33794514c31_0_173"/>
          <p:cNvSpPr txBox="1"/>
          <p:nvPr/>
        </p:nvSpPr>
        <p:spPr>
          <a:xfrm>
            <a:off x="938000" y="1908600"/>
            <a:ext cx="63609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150000"/>
              </a:lnSpc>
              <a:spcBef>
                <a:spcPts val="1000"/>
              </a:spcBef>
              <a:spcAft>
                <a:spcPts val="0"/>
              </a:spcAft>
              <a:buNone/>
            </a:pPr>
            <a:r>
              <a:rPr lang="en-US" sz="1800" b="1">
                <a:solidFill>
                  <a:schemeClr val="dk1"/>
                </a:solidFill>
              </a:rPr>
              <a:t>Definition: </a:t>
            </a:r>
            <a:r>
              <a:rPr lang="en-US" sz="1800">
                <a:solidFill>
                  <a:schemeClr val="dk1"/>
                </a:solidFill>
              </a:rPr>
              <a:t>Framework that </a:t>
            </a:r>
            <a:r>
              <a:rPr lang="en-US" sz="1800" b="1">
                <a:solidFill>
                  <a:srgbClr val="E69138"/>
                </a:solidFill>
              </a:rPr>
              <a:t>retrieves</a:t>
            </a:r>
            <a:r>
              <a:rPr lang="en-US" sz="1800">
                <a:solidFill>
                  <a:schemeClr val="dk1"/>
                </a:solidFill>
              </a:rPr>
              <a:t> relevant document segments from an </a:t>
            </a:r>
            <a:r>
              <a:rPr lang="en-US" sz="1800" b="1">
                <a:solidFill>
                  <a:srgbClr val="E69138"/>
                </a:solidFill>
              </a:rPr>
              <a:t>external knowledge base</a:t>
            </a:r>
            <a:endParaRPr sz="1800" b="1">
              <a:solidFill>
                <a:srgbClr val="E69138"/>
              </a:solidFill>
            </a:endParaRPr>
          </a:p>
        </p:txBody>
      </p:sp>
      <p:sp>
        <p:nvSpPr>
          <p:cNvPr id="176" name="Google Shape;176;g33794514c31_0_173"/>
          <p:cNvSpPr txBox="1"/>
          <p:nvPr/>
        </p:nvSpPr>
        <p:spPr>
          <a:xfrm>
            <a:off x="1290975" y="2906875"/>
            <a:ext cx="5554800" cy="722100"/>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115000"/>
              </a:lnSpc>
              <a:spcBef>
                <a:spcPts val="1000"/>
              </a:spcBef>
              <a:spcAft>
                <a:spcPts val="0"/>
              </a:spcAft>
              <a:buNone/>
            </a:pPr>
            <a:r>
              <a:rPr lang="en-US" sz="1800">
                <a:solidFill>
                  <a:schemeClr val="dk1"/>
                </a:solidFill>
              </a:rPr>
              <a:t>It can be incorporated during </a:t>
            </a:r>
            <a:r>
              <a:rPr lang="en-US" sz="1800" b="1">
                <a:solidFill>
                  <a:schemeClr val="dk1"/>
                </a:solidFill>
              </a:rPr>
              <a:t>pre-training</a:t>
            </a:r>
            <a:r>
              <a:rPr lang="en-US" sz="1800">
                <a:solidFill>
                  <a:schemeClr val="dk1"/>
                </a:solidFill>
              </a:rPr>
              <a:t>, </a:t>
            </a:r>
            <a:r>
              <a:rPr lang="en-US" sz="1800" b="1">
                <a:solidFill>
                  <a:schemeClr val="dk1"/>
                </a:solidFill>
              </a:rPr>
              <a:t>fine-tuning</a:t>
            </a:r>
            <a:r>
              <a:rPr lang="en-US" sz="1800">
                <a:solidFill>
                  <a:schemeClr val="dk1"/>
                </a:solidFill>
              </a:rPr>
              <a:t>, and </a:t>
            </a:r>
            <a:r>
              <a:rPr lang="en-US" sz="1800" b="1">
                <a:solidFill>
                  <a:schemeClr val="dk1"/>
                </a:solidFill>
              </a:rPr>
              <a:t>inference</a:t>
            </a:r>
            <a:endParaRPr sz="1800" b="1">
              <a:solidFill>
                <a:schemeClr val="dk1"/>
              </a:solidFill>
            </a:endParaRPr>
          </a:p>
        </p:txBody>
      </p:sp>
      <p:pic>
        <p:nvPicPr>
          <p:cNvPr id="177" name="Google Shape;177;g33794514c31_0_173"/>
          <p:cNvPicPr preferRelativeResize="0"/>
          <p:nvPr/>
        </p:nvPicPr>
        <p:blipFill>
          <a:blip r:embed="rId3">
            <a:alphaModFix/>
          </a:blip>
          <a:stretch>
            <a:fillRect/>
          </a:stretch>
        </p:blipFill>
        <p:spPr>
          <a:xfrm>
            <a:off x="7369105" y="1908600"/>
            <a:ext cx="4532250" cy="3597500"/>
          </a:xfrm>
          <a:prstGeom prst="rect">
            <a:avLst/>
          </a:prstGeom>
          <a:noFill/>
          <a:ln w="19050" cap="flat" cmpd="sng">
            <a:solidFill>
              <a:srgbClr val="E69138"/>
            </a:solidFill>
            <a:prstDash val="solid"/>
            <a:round/>
            <a:headEnd type="none" w="sm" len="sm"/>
            <a:tailEnd type="none" w="sm" len="sm"/>
          </a:ln>
        </p:spPr>
      </p:pic>
      <p:sp>
        <p:nvSpPr>
          <p:cNvPr id="178" name="Google Shape;178;g33794514c31_0_173"/>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Clr>
                <a:schemeClr val="dk1"/>
              </a:buClr>
              <a:buSzPct val="137500"/>
              <a:buFont typeface="Arial"/>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Clr>
                <a:schemeClr val="dk1"/>
              </a:buClr>
              <a:buSzPct val="137500"/>
              <a:buFont typeface="Arial"/>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179" name="Google Shape;179;g33794514c31_0_173"/>
          <p:cNvSpPr txBox="1"/>
          <p:nvPr/>
        </p:nvSpPr>
        <p:spPr>
          <a:xfrm>
            <a:off x="3267850" y="4784706"/>
            <a:ext cx="1426200" cy="3651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15000"/>
              </a:lnSpc>
              <a:spcBef>
                <a:spcPts val="1000"/>
              </a:spcBef>
              <a:spcAft>
                <a:spcPts val="0"/>
              </a:spcAft>
              <a:buNone/>
            </a:pPr>
            <a:r>
              <a:rPr lang="en-US" sz="1800">
                <a:solidFill>
                  <a:schemeClr val="dk1"/>
                </a:solidFill>
              </a:rPr>
              <a:t>Retrieval</a:t>
            </a:r>
            <a:endParaRPr sz="1800" b="1">
              <a:solidFill>
                <a:schemeClr val="dk1"/>
              </a:solidFill>
            </a:endParaRPr>
          </a:p>
        </p:txBody>
      </p:sp>
      <p:sp>
        <p:nvSpPr>
          <p:cNvPr id="180" name="Google Shape;180;g33794514c31_0_173"/>
          <p:cNvSpPr txBox="1"/>
          <p:nvPr/>
        </p:nvSpPr>
        <p:spPr>
          <a:xfrm>
            <a:off x="1422025" y="3898550"/>
            <a:ext cx="1426200" cy="3651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15000"/>
              </a:lnSpc>
              <a:spcBef>
                <a:spcPts val="1000"/>
              </a:spcBef>
              <a:spcAft>
                <a:spcPts val="0"/>
              </a:spcAft>
              <a:buNone/>
            </a:pPr>
            <a:r>
              <a:rPr lang="en-US" sz="1800">
                <a:solidFill>
                  <a:schemeClr val="dk1"/>
                </a:solidFill>
              </a:rPr>
              <a:t>User</a:t>
            </a:r>
            <a:endParaRPr sz="1800" b="1">
              <a:solidFill>
                <a:schemeClr val="dk1"/>
              </a:solidFill>
            </a:endParaRPr>
          </a:p>
        </p:txBody>
      </p:sp>
      <p:sp>
        <p:nvSpPr>
          <p:cNvPr id="181" name="Google Shape;181;g33794514c31_0_173"/>
          <p:cNvSpPr txBox="1"/>
          <p:nvPr/>
        </p:nvSpPr>
        <p:spPr>
          <a:xfrm>
            <a:off x="5288550" y="3898550"/>
            <a:ext cx="1426200" cy="3651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15000"/>
              </a:lnSpc>
              <a:spcBef>
                <a:spcPts val="1000"/>
              </a:spcBef>
              <a:spcAft>
                <a:spcPts val="0"/>
              </a:spcAft>
              <a:buNone/>
            </a:pPr>
            <a:r>
              <a:rPr lang="en-US" sz="1800">
                <a:solidFill>
                  <a:schemeClr val="dk1"/>
                </a:solidFill>
              </a:rPr>
              <a:t>Generation</a:t>
            </a:r>
            <a:endParaRPr sz="1800" b="1">
              <a:solidFill>
                <a:schemeClr val="dk1"/>
              </a:solidFill>
            </a:endParaRPr>
          </a:p>
        </p:txBody>
      </p:sp>
      <p:cxnSp>
        <p:nvCxnSpPr>
          <p:cNvPr id="182" name="Google Shape;182;g33794514c31_0_173"/>
          <p:cNvCxnSpPr/>
          <p:nvPr/>
        </p:nvCxnSpPr>
        <p:spPr>
          <a:xfrm>
            <a:off x="2668113" y="4081100"/>
            <a:ext cx="2466300" cy="0"/>
          </a:xfrm>
          <a:prstGeom prst="straightConnector1">
            <a:avLst/>
          </a:prstGeom>
          <a:noFill/>
          <a:ln w="19050" cap="flat" cmpd="sng">
            <a:solidFill>
              <a:srgbClr val="E69138"/>
            </a:solidFill>
            <a:prstDash val="solid"/>
            <a:round/>
            <a:headEnd type="none" w="med" len="med"/>
            <a:tailEnd type="triangle" w="med" len="med"/>
          </a:ln>
        </p:spPr>
      </p:cxnSp>
      <p:sp>
        <p:nvSpPr>
          <p:cNvPr id="183" name="Google Shape;183;g33794514c31_0_173"/>
          <p:cNvSpPr txBox="1"/>
          <p:nvPr/>
        </p:nvSpPr>
        <p:spPr>
          <a:xfrm>
            <a:off x="1422000" y="4784706"/>
            <a:ext cx="1426200" cy="3651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15000"/>
              </a:lnSpc>
              <a:spcBef>
                <a:spcPts val="1000"/>
              </a:spcBef>
              <a:spcAft>
                <a:spcPts val="0"/>
              </a:spcAft>
              <a:buNone/>
            </a:pPr>
            <a:r>
              <a:rPr lang="en-US" sz="1800">
                <a:solidFill>
                  <a:schemeClr val="dk1"/>
                </a:solidFill>
              </a:rPr>
              <a:t>User</a:t>
            </a:r>
            <a:endParaRPr sz="1800" b="1">
              <a:solidFill>
                <a:schemeClr val="dk1"/>
              </a:solidFill>
            </a:endParaRPr>
          </a:p>
        </p:txBody>
      </p:sp>
      <p:sp>
        <p:nvSpPr>
          <p:cNvPr id="184" name="Google Shape;184;g33794514c31_0_173"/>
          <p:cNvSpPr txBox="1"/>
          <p:nvPr/>
        </p:nvSpPr>
        <p:spPr>
          <a:xfrm>
            <a:off x="5288525" y="4784706"/>
            <a:ext cx="1426200" cy="3651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15000"/>
              </a:lnSpc>
              <a:spcBef>
                <a:spcPts val="1000"/>
              </a:spcBef>
              <a:spcAft>
                <a:spcPts val="0"/>
              </a:spcAft>
              <a:buNone/>
            </a:pPr>
            <a:r>
              <a:rPr lang="en-US" sz="1800">
                <a:solidFill>
                  <a:schemeClr val="dk1"/>
                </a:solidFill>
              </a:rPr>
              <a:t>Generation</a:t>
            </a:r>
            <a:endParaRPr sz="1800" b="1">
              <a:solidFill>
                <a:schemeClr val="dk1"/>
              </a:solidFill>
            </a:endParaRPr>
          </a:p>
        </p:txBody>
      </p:sp>
      <p:cxnSp>
        <p:nvCxnSpPr>
          <p:cNvPr id="185" name="Google Shape;185;g33794514c31_0_173"/>
          <p:cNvCxnSpPr/>
          <p:nvPr/>
        </p:nvCxnSpPr>
        <p:spPr>
          <a:xfrm>
            <a:off x="4694050" y="4967256"/>
            <a:ext cx="440400" cy="0"/>
          </a:xfrm>
          <a:prstGeom prst="straightConnector1">
            <a:avLst/>
          </a:prstGeom>
          <a:noFill/>
          <a:ln w="19050" cap="flat" cmpd="sng">
            <a:solidFill>
              <a:srgbClr val="E69138"/>
            </a:solidFill>
            <a:prstDash val="solid"/>
            <a:round/>
            <a:headEnd type="none" w="med" len="med"/>
            <a:tailEnd type="triangle" w="med" len="med"/>
          </a:ln>
        </p:spPr>
      </p:cxnSp>
      <p:cxnSp>
        <p:nvCxnSpPr>
          <p:cNvPr id="186" name="Google Shape;186;g33794514c31_0_173"/>
          <p:cNvCxnSpPr/>
          <p:nvPr/>
        </p:nvCxnSpPr>
        <p:spPr>
          <a:xfrm>
            <a:off x="2668113" y="4967256"/>
            <a:ext cx="729900" cy="0"/>
          </a:xfrm>
          <a:prstGeom prst="straightConnector1">
            <a:avLst/>
          </a:prstGeom>
          <a:noFill/>
          <a:ln w="19050" cap="flat" cmpd="sng">
            <a:solidFill>
              <a:srgbClr val="E69138"/>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33794514c31_0_232"/>
          <p:cNvSpPr txBox="1">
            <a:spLocks noGrp="1"/>
          </p:cNvSpPr>
          <p:nvPr>
            <p:ph type="title"/>
          </p:nvPr>
        </p:nvSpPr>
        <p:spPr>
          <a:xfrm>
            <a:off x="838200" y="887767"/>
            <a:ext cx="10515600" cy="802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fair Display"/>
              <a:buNone/>
            </a:pPr>
            <a:r>
              <a:rPr lang="en-US" sz="3600" b="1"/>
              <a:t>R</a:t>
            </a:r>
            <a:r>
              <a:rPr lang="en-US" sz="3600"/>
              <a:t>etrieval </a:t>
            </a:r>
            <a:r>
              <a:rPr lang="en-US" sz="3600" b="1"/>
              <a:t>A</a:t>
            </a:r>
            <a:r>
              <a:rPr lang="en-US" sz="3600"/>
              <a:t>ugmented </a:t>
            </a:r>
            <a:r>
              <a:rPr lang="en-US" sz="3600" b="1"/>
              <a:t>G</a:t>
            </a:r>
            <a:r>
              <a:rPr lang="en-US" sz="3600"/>
              <a:t>eneration</a:t>
            </a:r>
            <a:endParaRPr sz="3600"/>
          </a:p>
        </p:txBody>
      </p:sp>
      <p:sp>
        <p:nvSpPr>
          <p:cNvPr id="192" name="Google Shape;192;g33794514c31_0_232"/>
          <p:cNvSpPr txBox="1">
            <a:spLocks noGrp="1"/>
          </p:cNvSpPr>
          <p:nvPr>
            <p:ph type="sldNum" idx="12"/>
          </p:nvPr>
        </p:nvSpPr>
        <p:spPr>
          <a:xfrm>
            <a:off x="11157650" y="6356350"/>
            <a:ext cx="743700" cy="365100"/>
          </a:xfrm>
          <a:prstGeom prst="rect">
            <a:avLst/>
          </a:prstGeom>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fld id="{00000000-1234-1234-1234-123412341234}" type="slidenum">
              <a:rPr lang="en-US" sz="2300">
                <a:latin typeface="Playfair Display"/>
                <a:ea typeface="Playfair Display"/>
                <a:cs typeface="Playfair Display"/>
                <a:sym typeface="Playfair Display"/>
              </a:rPr>
              <a:t>9</a:t>
            </a:fld>
            <a:endParaRPr/>
          </a:p>
        </p:txBody>
      </p:sp>
      <p:sp>
        <p:nvSpPr>
          <p:cNvPr id="193" name="Google Shape;193;g33794514c31_0_232"/>
          <p:cNvSpPr txBox="1"/>
          <p:nvPr/>
        </p:nvSpPr>
        <p:spPr>
          <a:xfrm>
            <a:off x="929625" y="2017650"/>
            <a:ext cx="61806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150000"/>
              </a:lnSpc>
              <a:spcBef>
                <a:spcPts val="1000"/>
              </a:spcBef>
              <a:spcAft>
                <a:spcPts val="0"/>
              </a:spcAft>
              <a:buNone/>
            </a:pPr>
            <a:r>
              <a:rPr lang="en-US" sz="1800" b="1">
                <a:solidFill>
                  <a:srgbClr val="E59C30"/>
                </a:solidFill>
              </a:rPr>
              <a:t>Pre-training:</a:t>
            </a:r>
            <a:r>
              <a:rPr lang="en-US" sz="1800" b="1">
                <a:solidFill>
                  <a:schemeClr val="dk1"/>
                </a:solidFill>
              </a:rPr>
              <a:t> </a:t>
            </a:r>
            <a:r>
              <a:rPr lang="en-US" sz="1800">
                <a:solidFill>
                  <a:schemeClr val="dk1"/>
                </a:solidFill>
              </a:rPr>
              <a:t>Used to enhance the training dataset by incorporating external documents during training</a:t>
            </a:r>
            <a:endParaRPr sz="1800" b="1">
              <a:solidFill>
                <a:srgbClr val="E69138"/>
              </a:solidFill>
            </a:endParaRPr>
          </a:p>
        </p:txBody>
      </p:sp>
      <p:pic>
        <p:nvPicPr>
          <p:cNvPr id="194" name="Google Shape;194;g33794514c31_0_232"/>
          <p:cNvPicPr preferRelativeResize="0"/>
          <p:nvPr/>
        </p:nvPicPr>
        <p:blipFill>
          <a:blip r:embed="rId3">
            <a:alphaModFix/>
          </a:blip>
          <a:stretch>
            <a:fillRect/>
          </a:stretch>
        </p:blipFill>
        <p:spPr>
          <a:xfrm>
            <a:off x="7369105" y="1908600"/>
            <a:ext cx="4532250" cy="3597500"/>
          </a:xfrm>
          <a:prstGeom prst="rect">
            <a:avLst/>
          </a:prstGeom>
          <a:noFill/>
          <a:ln w="19050" cap="flat" cmpd="sng">
            <a:solidFill>
              <a:srgbClr val="E69138"/>
            </a:solidFill>
            <a:prstDash val="solid"/>
            <a:round/>
            <a:headEnd type="none" w="sm" len="sm"/>
            <a:tailEnd type="none" w="sm" len="sm"/>
          </a:ln>
        </p:spPr>
      </p:pic>
      <p:sp>
        <p:nvSpPr>
          <p:cNvPr id="195" name="Google Shape;195;g33794514c31_0_232"/>
          <p:cNvSpPr txBox="1"/>
          <p:nvPr/>
        </p:nvSpPr>
        <p:spPr>
          <a:xfrm>
            <a:off x="243100" y="5886375"/>
            <a:ext cx="10219800" cy="759900"/>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1000"/>
              </a:spcBef>
              <a:spcAft>
                <a:spcPts val="0"/>
              </a:spcAft>
              <a:buNone/>
            </a:pPr>
            <a:r>
              <a:rPr lang="en-US" sz="800">
                <a:solidFill>
                  <a:schemeClr val="lt1"/>
                </a:solidFill>
              </a:rPr>
              <a:t>GAO, Yunfan, et al. Retrieval-augmented generation for large language models: A survey. arXiv preprint arXiv:2312.10997, 2023.</a:t>
            </a: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a:p>
            <a:pPr marL="0" lvl="0" indent="0" algn="l" rtl="0">
              <a:lnSpc>
                <a:spcPct val="150000"/>
              </a:lnSpc>
              <a:spcBef>
                <a:spcPts val="1000"/>
              </a:spcBef>
              <a:spcAft>
                <a:spcPts val="0"/>
              </a:spcAft>
              <a:buNone/>
            </a:pPr>
            <a:endParaRPr sz="800">
              <a:solidFill>
                <a:schemeClr val="lt1"/>
              </a:solidFill>
            </a:endParaRPr>
          </a:p>
        </p:txBody>
      </p:sp>
      <p:sp>
        <p:nvSpPr>
          <p:cNvPr id="196" name="Google Shape;196;g33794514c31_0_232"/>
          <p:cNvSpPr txBox="1"/>
          <p:nvPr/>
        </p:nvSpPr>
        <p:spPr>
          <a:xfrm>
            <a:off x="929625" y="3223923"/>
            <a:ext cx="61806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150000"/>
              </a:lnSpc>
              <a:spcBef>
                <a:spcPts val="1000"/>
              </a:spcBef>
              <a:spcAft>
                <a:spcPts val="0"/>
              </a:spcAft>
              <a:buNone/>
            </a:pPr>
            <a:r>
              <a:rPr lang="en-US" sz="1800" b="1">
                <a:solidFill>
                  <a:srgbClr val="00A488"/>
                </a:solidFill>
              </a:rPr>
              <a:t>Fine-tuning:</a:t>
            </a:r>
            <a:r>
              <a:rPr lang="en-US" sz="1800" b="1">
                <a:solidFill>
                  <a:schemeClr val="dk1"/>
                </a:solidFill>
              </a:rPr>
              <a:t> </a:t>
            </a:r>
            <a:r>
              <a:rPr lang="en-US" sz="1800">
                <a:solidFill>
                  <a:schemeClr val="dk1"/>
                </a:solidFill>
              </a:rPr>
              <a:t>Used to incorporate domain-specific information during task specialization</a:t>
            </a:r>
            <a:endParaRPr sz="1800" b="1">
              <a:solidFill>
                <a:srgbClr val="E69138"/>
              </a:solidFill>
            </a:endParaRPr>
          </a:p>
        </p:txBody>
      </p:sp>
      <p:sp>
        <p:nvSpPr>
          <p:cNvPr id="197" name="Google Shape;197;g33794514c31_0_232"/>
          <p:cNvSpPr txBox="1"/>
          <p:nvPr/>
        </p:nvSpPr>
        <p:spPr>
          <a:xfrm>
            <a:off x="929625" y="4430197"/>
            <a:ext cx="6180600" cy="759900"/>
          </a:xfrm>
          <a:prstGeom prst="rect">
            <a:avLst/>
          </a:prstGeom>
          <a:noFill/>
          <a:ln>
            <a:noFill/>
          </a:ln>
        </p:spPr>
        <p:txBody>
          <a:bodyPr spcFirstLastPara="1" wrap="square" lIns="91425" tIns="45700" rIns="91425" bIns="45700" anchor="t" anchorCtr="0">
            <a:normAutofit fontScale="70000" lnSpcReduction="20000"/>
          </a:bodyPr>
          <a:lstStyle/>
          <a:p>
            <a:pPr marL="0" lvl="0" indent="0" algn="just" rtl="0">
              <a:lnSpc>
                <a:spcPct val="150000"/>
              </a:lnSpc>
              <a:spcBef>
                <a:spcPts val="1000"/>
              </a:spcBef>
              <a:spcAft>
                <a:spcPts val="0"/>
              </a:spcAft>
              <a:buNone/>
            </a:pPr>
            <a:r>
              <a:rPr lang="en-US" sz="1800" b="1">
                <a:solidFill>
                  <a:srgbClr val="046481"/>
                </a:solidFill>
              </a:rPr>
              <a:t>Inference:</a:t>
            </a:r>
            <a:r>
              <a:rPr lang="en-US" sz="1800" b="1">
                <a:solidFill>
                  <a:schemeClr val="dk1"/>
                </a:solidFill>
              </a:rPr>
              <a:t> </a:t>
            </a:r>
            <a:r>
              <a:rPr lang="en-US" sz="1800">
                <a:solidFill>
                  <a:schemeClr val="dk1"/>
                </a:solidFill>
              </a:rPr>
              <a:t>Used to fetch the latest information instead of relying on static knowledge</a:t>
            </a:r>
            <a:endParaRPr sz="1800" b="1">
              <a:solidFill>
                <a:srgbClr val="E69138"/>
              </a:solidFill>
            </a:endParaRPr>
          </a:p>
        </p:txBody>
      </p:sp>
    </p:spTree>
  </p:cSld>
  <p:clrMapOvr>
    <a:masterClrMapping/>
  </p:clrMapOvr>
</p:sld>
</file>

<file path=ppt/theme/theme1.xml><?xml version="1.0" encoding="utf-8"?>
<a:theme xmlns:a="http://schemas.openxmlformats.org/drawingml/2006/main" name="Tema do Office">
  <a:themeElements>
    <a:clrScheme name="Yellow">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5902</Words>
  <Application>Microsoft Macintosh PowerPoint</Application>
  <PresentationFormat>Widescreen</PresentationFormat>
  <Paragraphs>553</Paragraphs>
  <Slides>58</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Playfair Display</vt:lpstr>
      <vt:lpstr>Roboto Mono</vt:lpstr>
      <vt:lpstr>Open Sans</vt:lpstr>
      <vt:lpstr>Baloo 2</vt:lpstr>
      <vt:lpstr>Arial</vt:lpstr>
      <vt:lpstr>Calibri</vt:lpstr>
      <vt:lpstr>Tema do Office</vt:lpstr>
      <vt:lpstr>PowerPoint Presentation</vt:lpstr>
      <vt:lpstr>Accurate, Reliable, Trustworthy AI</vt:lpstr>
      <vt:lpstr>Accurate, Reliable, Trustworthy AI</vt:lpstr>
      <vt:lpstr>Accurate, Reliable, Trustworthy AI</vt:lpstr>
      <vt:lpstr>Accurate, Reliable, Trustworthy AI</vt:lpstr>
      <vt:lpstr>Accurate, Reliable, Trustworthy AI</vt:lpstr>
      <vt:lpstr>Retrieval Augmented Generation</vt:lpstr>
      <vt:lpstr>Retrieval Augmented Generation</vt:lpstr>
      <vt:lpstr>Retrieval Augmented Generation</vt:lpstr>
      <vt:lpstr>RAG: An Overview </vt:lpstr>
      <vt:lpstr>“Naive” RAG</vt:lpstr>
      <vt:lpstr>“Naive” RAG: Limitations</vt:lpstr>
      <vt:lpstr>Advanced RAG </vt:lpstr>
      <vt:lpstr>Modular RAG </vt:lpstr>
      <vt:lpstr>Modular RAG </vt:lpstr>
      <vt:lpstr>Modular RAG </vt:lpstr>
      <vt:lpstr>Modular RAG </vt:lpstr>
      <vt:lpstr>Modular RAG </vt:lpstr>
      <vt:lpstr>Modular RAG </vt:lpstr>
      <vt:lpstr>Modular RAG: DSP </vt:lpstr>
      <vt:lpstr>Modular RAG </vt:lpstr>
      <vt:lpstr>Modular RAG: ITER-RETGEN </vt:lpstr>
      <vt:lpstr>Modular RAG: ITER-RETGEN </vt:lpstr>
      <vt:lpstr>RAG vs Fine-tuning</vt:lpstr>
      <vt:lpstr>RAG in the wild: Silicium Sailor</vt:lpstr>
      <vt:lpstr>Exercise Time</vt:lpstr>
      <vt:lpstr>Tool Composition</vt:lpstr>
      <vt:lpstr>Tool Composition</vt:lpstr>
      <vt:lpstr>Tool Composition: An Overview</vt:lpstr>
      <vt:lpstr>Tool Composition: Different Approaches</vt:lpstr>
      <vt:lpstr>Tool Composition: Human-Annotated</vt:lpstr>
      <vt:lpstr>Tool Composition: Human-Annotated</vt:lpstr>
      <vt:lpstr>Tool Composition: Human-Annotated</vt:lpstr>
      <vt:lpstr>Tool Composition: Task-Specific</vt:lpstr>
      <vt:lpstr>Tool Composition: Task-Specific</vt:lpstr>
      <vt:lpstr>Tool Composition: Task-Specific</vt:lpstr>
      <vt:lpstr>Tool Composition: Task-Specific</vt:lpstr>
      <vt:lpstr>Tool Composition: Self-Learning</vt:lpstr>
      <vt:lpstr>Tool Composition: ToolFormer</vt:lpstr>
      <vt:lpstr>Tool Composition: ToolFormer</vt:lpstr>
      <vt:lpstr>Tool Composition: ToolFormer</vt:lpstr>
      <vt:lpstr>Tool Composition: ToolFormer</vt:lpstr>
      <vt:lpstr>Tool Composition: Llama 3</vt:lpstr>
      <vt:lpstr>Tool Composition: Tools are useful!</vt:lpstr>
      <vt:lpstr>Chain-of-Thought</vt:lpstr>
      <vt:lpstr>Chain-Of-Thought</vt:lpstr>
      <vt:lpstr>CoT: Why?</vt:lpstr>
      <vt:lpstr>CoT: How?</vt:lpstr>
      <vt:lpstr>CoT: Few-Shot</vt:lpstr>
      <vt:lpstr>CoT: Zero-Shot</vt:lpstr>
      <vt:lpstr>CoT: Fine-tuning</vt:lpstr>
      <vt:lpstr>CoT: Reinforcement Learning</vt:lpstr>
      <vt:lpstr>CoT: Reinforcement Learning</vt:lpstr>
      <vt:lpstr>CoT: Challenges</vt:lpstr>
      <vt:lpstr>CoT: Challenges</vt:lpstr>
      <vt:lpstr>Key Takeaways</vt:lpstr>
      <vt:lpstr>Exercise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Beatriz Roberto</dc:creator>
  <cp:lastModifiedBy>Bruno Emanuel da Graça Martins</cp:lastModifiedBy>
  <cp:revision>1</cp:revision>
  <dcterms:created xsi:type="dcterms:W3CDTF">2021-05-12T11:20:31Z</dcterms:created>
  <dcterms:modified xsi:type="dcterms:W3CDTF">2026-01-29T11:48:54Z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0x0101001E7B18D6276B0C438968DF860AE9E3C9</vt:lpwstr>
  </property>
  <property fmtid="{D5CDD505-2E9C-101B-9397-08002B2CF9AE}" pid="3" name="MediaServiceImageTags">
    <vt:lpwstr/>
  </property>
</Properties>
</file>